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87" r:id="rId5"/>
    <p:sldMasterId id="2147483707" r:id="rId6"/>
  </p:sldMasterIdLst>
  <p:notesMasterIdLst>
    <p:notesMasterId r:id="rId56"/>
  </p:notesMasterIdLst>
  <p:sldIdLst>
    <p:sldId id="266" r:id="rId7"/>
    <p:sldId id="309" r:id="rId8"/>
    <p:sldId id="310" r:id="rId9"/>
    <p:sldId id="322" r:id="rId10"/>
    <p:sldId id="323" r:id="rId11"/>
    <p:sldId id="325" r:id="rId12"/>
    <p:sldId id="324" r:id="rId13"/>
    <p:sldId id="319" r:id="rId14"/>
    <p:sldId id="328" r:id="rId15"/>
    <p:sldId id="329" r:id="rId16"/>
    <p:sldId id="330" r:id="rId17"/>
    <p:sldId id="332" r:id="rId18"/>
    <p:sldId id="331" r:id="rId19"/>
    <p:sldId id="335" r:id="rId20"/>
    <p:sldId id="336" r:id="rId21"/>
    <p:sldId id="337" r:id="rId22"/>
    <p:sldId id="339" r:id="rId23"/>
    <p:sldId id="347" r:id="rId24"/>
    <p:sldId id="340" r:id="rId25"/>
    <p:sldId id="348" r:id="rId26"/>
    <p:sldId id="341" r:id="rId27"/>
    <p:sldId id="342" r:id="rId28"/>
    <p:sldId id="343" r:id="rId29"/>
    <p:sldId id="314" r:id="rId30"/>
    <p:sldId id="257" r:id="rId31"/>
    <p:sldId id="259" r:id="rId32"/>
    <p:sldId id="261" r:id="rId33"/>
    <p:sldId id="258" r:id="rId34"/>
    <p:sldId id="262" r:id="rId35"/>
    <p:sldId id="346" r:id="rId36"/>
    <p:sldId id="349" r:id="rId37"/>
    <p:sldId id="344" r:id="rId38"/>
    <p:sldId id="345" r:id="rId39"/>
    <p:sldId id="350" r:id="rId40"/>
    <p:sldId id="351" r:id="rId41"/>
    <p:sldId id="352" r:id="rId42"/>
    <p:sldId id="353" r:id="rId43"/>
    <p:sldId id="367" r:id="rId44"/>
    <p:sldId id="368" r:id="rId45"/>
    <p:sldId id="372" r:id="rId46"/>
    <p:sldId id="373" r:id="rId47"/>
    <p:sldId id="369" r:id="rId48"/>
    <p:sldId id="370" r:id="rId49"/>
    <p:sldId id="374" r:id="rId50"/>
    <p:sldId id="375" r:id="rId51"/>
    <p:sldId id="376" r:id="rId52"/>
    <p:sldId id="371" r:id="rId53"/>
    <p:sldId id="377" r:id="rId54"/>
    <p:sldId id="37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>
        <p:scale>
          <a:sx n="60" d="100"/>
          <a:sy n="60" d="100"/>
        </p:scale>
        <p:origin x="-1020" y="-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presProps" Target="pres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514AB-9298-47A2-B2D3-074128267DC1}" type="datetimeFigureOut">
              <a:rPr lang="id-ID" smtClean="0"/>
              <a:t>23/03/2024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EB7BF-FDCA-4E65-888A-9618572089C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752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xmlns="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xmlns="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xmlns="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xmlns="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xmlns="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72087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xmlns="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xmlns="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xmlns="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xmlns="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xmlns="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234587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xmlns="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xmlns="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xmlns="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xmlns="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xmlns="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xmlns="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xmlns="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xmlns="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xmlns="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xmlns="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xmlns="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xmlns="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84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xmlns="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xmlns="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xmlns="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xmlns="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xmlns="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xmlns="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xmlns="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xmlns="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xmlns="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xmlns="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xmlns="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xmlns="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xmlns="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xmlns="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xmlns="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xmlns="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xmlns="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xmlns="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xmlns="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xmlns="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xmlns="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xmlns="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xmlns="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xmlns="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82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xmlns="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8131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xmlns="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xmlns="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xmlns="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xmlns="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10184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xmlns="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xmlns="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xmlns="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xmlns="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94798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xmlns="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287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xmlns="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15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xmlns="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xmlns="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xmlns="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anchor="b">
            <a:no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234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xmlns="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xmlns="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xmlns="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xmlns="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xmlns="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821200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xmlns="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xmlns="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17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xmlns="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xmlns="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xmlns="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55613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7379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6359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xmlns="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xmlns="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xmlns="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xmlns="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xmlns="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1731259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xmlns="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xmlns="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xmlns="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xmlns="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xmlns="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xmlns="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xmlns="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xmlns="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xmlns="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xmlns="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xmlns="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xmlns="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0242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xmlns="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xmlns="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xmlns="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xmlns="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xmlns="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xmlns="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xmlns="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xmlns="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xmlns="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xmlns="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xmlns="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xmlns="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xmlns="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xmlns="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xmlns="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xmlns="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xmlns="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xmlns="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xmlns="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xmlns="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xmlns="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xmlns="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xmlns="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xmlns="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452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xmlns="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xmlns="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xmlns="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0723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xmlns="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7901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xmlns="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xmlns="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xmlns="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xmlns="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xmlns="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xmlns="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2455754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xmlns="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xmlns="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6842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xmlns="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xmlns="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xmlns="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xmlns="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902592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xmlns="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6630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xmlns="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1542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5366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066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3221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F198-3804-4834-80F1-05F9DD90105E}" type="datetimeFigureOut">
              <a:rPr lang="id-ID" smtClean="0"/>
              <a:pPr/>
              <a:t>23/03/2024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93788-D8DD-4D77-81FE-FD7AE7A1D30A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25446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F198-3804-4834-80F1-05F9DD90105E}" type="datetimeFigureOut">
              <a:rPr lang="id-ID" smtClean="0"/>
              <a:pPr/>
              <a:t>23/03/2024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93788-D8DD-4D77-81FE-FD7AE7A1D30A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323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F198-3804-4834-80F1-05F9DD90105E}" type="datetimeFigureOut">
              <a:rPr lang="id-ID" smtClean="0"/>
              <a:pPr/>
              <a:t>23/03/2024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93788-D8DD-4D77-81FE-FD7AE7A1D30A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878098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F198-3804-4834-80F1-05F9DD90105E}" type="datetimeFigureOut">
              <a:rPr lang="id-ID" smtClean="0"/>
              <a:pPr/>
              <a:t>23/03/2024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93788-D8DD-4D77-81FE-FD7AE7A1D30A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59357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F198-3804-4834-80F1-05F9DD90105E}" type="datetimeFigureOut">
              <a:rPr lang="id-ID" smtClean="0"/>
              <a:pPr/>
              <a:t>23/03/2024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93788-D8DD-4D77-81FE-FD7AE7A1D30A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74760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F198-3804-4834-80F1-05F9DD90105E}" type="datetimeFigureOut">
              <a:rPr lang="id-ID" smtClean="0"/>
              <a:pPr/>
              <a:t>23/03/2024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93788-D8DD-4D77-81FE-FD7AE7A1D30A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737598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F198-3804-4834-80F1-05F9DD90105E}" type="datetimeFigureOut">
              <a:rPr lang="id-ID" smtClean="0"/>
              <a:pPr/>
              <a:t>23/03/2024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93788-D8DD-4D77-81FE-FD7AE7A1D30A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11054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F198-3804-4834-80F1-05F9DD90105E}" type="datetimeFigureOut">
              <a:rPr lang="id-ID" smtClean="0"/>
              <a:pPr/>
              <a:t>23/03/2024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93788-D8DD-4D77-81FE-FD7AE7A1D30A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61374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F198-3804-4834-80F1-05F9DD90105E}" type="datetimeFigureOut">
              <a:rPr lang="id-ID" smtClean="0"/>
              <a:pPr/>
              <a:t>23/03/2024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93788-D8DD-4D77-81FE-FD7AE7A1D30A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812069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F198-3804-4834-80F1-05F9DD90105E}" type="datetimeFigureOut">
              <a:rPr lang="id-ID" smtClean="0"/>
              <a:pPr/>
              <a:t>23/03/2024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93788-D8DD-4D77-81FE-FD7AE7A1D30A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91337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F198-3804-4834-80F1-05F9DD90105E}" type="datetimeFigureOut">
              <a:rPr lang="id-ID" smtClean="0"/>
              <a:pPr/>
              <a:t>23/03/2024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93788-D8DD-4D77-81FE-FD7AE7A1D30A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505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7" r:id="rId11"/>
    <p:sldLayoutId id="2147483678" r:id="rId12"/>
    <p:sldLayoutId id="2147483679" r:id="rId13"/>
    <p:sldLayoutId id="2147483681" r:id="rId14"/>
    <p:sldLayoutId id="2147483682" r:id="rId15"/>
    <p:sldLayoutId id="2147483684" r:id="rId16"/>
    <p:sldLayoutId id="2147483685" r:id="rId17"/>
    <p:sldLayoutId id="2147483686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636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8F198-3804-4834-80F1-05F9DD90105E}" type="datetimeFigureOut">
              <a:rPr lang="id-ID" smtClean="0"/>
              <a:pPr/>
              <a:t>23/03/2024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93788-D8DD-4D77-81FE-FD7AE7A1D30A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79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Relationship Id="rId5" Type="http://schemas.microsoft.com/office/2007/relationships/hdphoto" Target="../media/hdphoto2.wdp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2.png"/><Relationship Id="rId4" Type="http://schemas.openxmlformats.org/officeDocument/2006/relationships/image" Target="../media/image51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21.pn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xmlns="" id="{F452A527-3631-41ED-858D-3777A7D149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2646" y="969838"/>
            <a:ext cx="6121527" cy="1851184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err="1"/>
              <a:t>Induksi</a:t>
            </a:r>
            <a:r>
              <a:rPr lang="en-US" sz="6000" b="1" dirty="0"/>
              <a:t> </a:t>
            </a:r>
            <a:r>
              <a:rPr lang="en-US" sz="6000" b="1" dirty="0" err="1"/>
              <a:t>Matematika</a:t>
            </a:r>
            <a:r>
              <a:rPr lang="en-US" sz="6000" b="1" dirty="0"/>
              <a:t> </a:t>
            </a:r>
            <a:r>
              <a:rPr lang="en-US" sz="6000" b="1" dirty="0" err="1"/>
              <a:t>untuk</a:t>
            </a:r>
            <a:r>
              <a:rPr lang="en-US" sz="6000" b="1" dirty="0"/>
              <a:t> </a:t>
            </a:r>
            <a:r>
              <a:rPr lang="en-US" sz="6000" b="1" dirty="0" err="1"/>
              <a:t>Algortima</a:t>
            </a:r>
            <a:endParaRPr lang="en-US" sz="6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940CBE3-3F91-419A-A649-32AB388ECA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53701" y="257789"/>
            <a:ext cx="5637716" cy="6342421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D28A9C89-B313-458F-9C85-515930A51A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B2A61749-996F-4473-1C17-E659EB775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5053" y="4407786"/>
            <a:ext cx="4668719" cy="210927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Amelia </a:t>
            </a:r>
            <a:r>
              <a:rPr lang="en-US" sz="2800" dirty="0" err="1"/>
              <a:t>yahya</a:t>
            </a:r>
            <a:endParaRPr lang="en-US" sz="28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 err="1"/>
              <a:t>Ghaida</a:t>
            </a:r>
            <a:r>
              <a:rPr lang="en-US" sz="2800" dirty="0"/>
              <a:t> Muthi </a:t>
            </a:r>
            <a:r>
              <a:rPr lang="en-US" sz="2800" dirty="0" err="1"/>
              <a:t>Luthfia</a:t>
            </a:r>
            <a:endParaRPr lang="en-US" sz="28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Rina Dwi </a:t>
            </a:r>
            <a:r>
              <a:rPr lang="en-US" sz="2800" dirty="0" err="1"/>
              <a:t>Hastuti</a:t>
            </a:r>
            <a:endParaRPr lang="en-US" sz="28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SURYA PERMANA</a:t>
            </a:r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09543DC-8012-07FD-5B98-1CF5594C5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t>Presentation title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9840EDE-8D32-6EC2-F02C-F8C250AAE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F041D6-A2D9-5339-FF33-5EAABF6BBB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600" y="433079"/>
            <a:ext cx="9448800" cy="544513"/>
          </a:xfrm>
        </p:spPr>
        <p:txBody>
          <a:bodyPr>
            <a:normAutofit fontScale="90000"/>
          </a:bodyPr>
          <a:lstStyle/>
          <a:p>
            <a:pPr algn="ctr"/>
            <a:r>
              <a:rPr lang="en-ID" sz="4400" b="1" u="none" strike="noStrike" kern="1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Gabungan</a:t>
            </a:r>
            <a:r>
              <a:rPr lang="en-ID" sz="44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ID" sz="4400" b="1" i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union</a:t>
            </a:r>
            <a:r>
              <a:rPr lang="en-ID" sz="44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D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C228F360-C0F9-1A0D-AC19-298A743CC7FE}"/>
                  </a:ext>
                </a:extLst>
              </p:cNvPr>
              <p:cNvSpPr txBox="1"/>
              <p:nvPr/>
            </p:nvSpPr>
            <p:spPr>
              <a:xfrm>
                <a:off x="1052472" y="3070632"/>
                <a:ext cx="6504028" cy="170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-6350" algn="l" defTabSz="914400" rtl="0" eaLnBrk="1" fontAlgn="auto" latinLnBrk="0" hangingPunct="1">
                  <a:lnSpc>
                    <a:spcPct val="103000"/>
                  </a:lnSpc>
                  <a:spcBef>
                    <a:spcPts val="0"/>
                  </a:spcBef>
                  <a:spcAft>
                    <a:spcPts val="465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D" sz="2400" b="0" u="none" strike="noStrike" kern="1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+mn-cs"/>
                  </a:rPr>
                  <a:t>Contoh</a:t>
                </a:r>
                <a:r>
                  <a:rPr kumimoji="0" lang="en-ID" sz="2400" b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+mn-cs"/>
                  </a:rPr>
                  <a:t>:</a:t>
                </a:r>
                <a:endParaRPr lang="en-ID" sz="2800" kern="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indent="-6350">
                  <a:lnSpc>
                    <a:spcPct val="103000"/>
                  </a:lnSpc>
                  <a:spcAft>
                    <a:spcPts val="465"/>
                  </a:spcAft>
                </a:pPr>
                <a:r>
                  <a:rPr kumimoji="0" lang="en-ID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+mn-cs"/>
                  </a:rPr>
                  <a:t>Jika A = { 2, 5, 8 } dan B = { 7, 5, 22 }, </a:t>
                </a:r>
              </a:p>
              <a:p>
                <a:pPr indent="-6350">
                  <a:lnSpc>
                    <a:spcPct val="103000"/>
                  </a:lnSpc>
                  <a:spcAft>
                    <a:spcPts val="465"/>
                  </a:spcAft>
                </a:pPr>
                <a:r>
                  <a:rPr kumimoji="0" lang="en-ID" sz="2400" b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+mn-cs"/>
                  </a:rPr>
                  <a:t>maka</a:t>
                </a:r>
                <a:r>
                  <a:rPr kumimoji="0" lang="en-ID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+mn-cs"/>
                  </a:rPr>
                  <a:t> A</a:t>
                </a:r>
                <a:r>
                  <a:rPr lang="en-US" sz="2400" b="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kumimoji="0" lang="en-ID" sz="2400" b="0" u="none" strike="noStrike" kern="1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+mn-cs"/>
                  </a:rPr>
                  <a:t> B </a:t>
                </a:r>
                <a:r>
                  <a:rPr lang="en-ID" sz="24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={ 2, 5, 7, 8, 22 }</a:t>
                </a:r>
                <a:endParaRPr lang="en-ID" sz="2400" dirty="0">
                  <a:solidFill>
                    <a:srgbClr val="000000"/>
                  </a:solidFill>
                </a:endParaRPr>
              </a:p>
              <a:p>
                <a:pPr marL="0" marR="0" lvl="0" indent="-6350" algn="l" defTabSz="914400" rtl="0" eaLnBrk="1" fontAlgn="auto" latinLnBrk="0" hangingPunct="1">
                  <a:lnSpc>
                    <a:spcPct val="103000"/>
                  </a:lnSpc>
                  <a:spcBef>
                    <a:spcPts val="0"/>
                  </a:spcBef>
                  <a:spcAft>
                    <a:spcPts val="465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u="none" strike="noStrike" kern="1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28F360-C0F9-1A0D-AC19-298A743CC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472" y="3070632"/>
                <a:ext cx="6504028" cy="1700915"/>
              </a:xfrm>
              <a:prstGeom prst="rect">
                <a:avLst/>
              </a:prstGeom>
              <a:blipFill>
                <a:blip r:embed="rId2"/>
                <a:stretch>
                  <a:fillRect l="-1500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3EB83233-8B53-EAA6-F31A-BBF7D838456E}"/>
                  </a:ext>
                </a:extLst>
              </p:cNvPr>
              <p:cNvSpPr txBox="1"/>
              <p:nvPr/>
            </p:nvSpPr>
            <p:spPr>
              <a:xfrm>
                <a:off x="1052472" y="1367895"/>
                <a:ext cx="905672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Himpunan</a:t>
                </a:r>
                <a:r>
                  <a:rPr lang="en-US" sz="2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yang </a:t>
                </a:r>
                <a:r>
                  <a:rPr lang="en-US" sz="24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elemen-elemenya</a:t>
                </a:r>
                <a:r>
                  <a:rPr lang="en-US" sz="2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terdiri</a:t>
                </a:r>
                <a:r>
                  <a:rPr lang="en-US" sz="2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dari</a:t>
                </a:r>
                <a:r>
                  <a:rPr lang="en-US" sz="2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semua</a:t>
                </a:r>
                <a:r>
                  <a:rPr lang="en-US" sz="2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elemen</a:t>
                </a:r>
                <a:r>
                  <a:rPr lang="en-US" sz="2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masing-masing </a:t>
                </a:r>
                <a:r>
                  <a:rPr lang="en-US" sz="24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himpunan</a:t>
                </a:r>
                <a:r>
                  <a:rPr lang="en-US" sz="2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lang="en-US" sz="2400" kern="100" dirty="0">
                    <a:solidFill>
                      <a:srgbClr val="0070C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Notasi  A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kern="100" dirty="0">
                    <a:solidFill>
                      <a:srgbClr val="0070C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 =  {x | x </a:t>
                </a:r>
                <a14:m>
                  <m:oMath xmlns:m="http://schemas.openxmlformats.org/officeDocument/2006/math">
                    <m:r>
                      <a:rPr lang="en-US" sz="2400" b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kern="100" dirty="0">
                    <a:solidFill>
                      <a:srgbClr val="0070C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sz="2400" kern="100" dirty="0" err="1">
                    <a:solidFill>
                      <a:srgbClr val="0070C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atau</a:t>
                </a:r>
                <a:r>
                  <a:rPr lang="en-US" sz="2400" kern="100" dirty="0">
                    <a:solidFill>
                      <a:srgbClr val="0070C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x </a:t>
                </a:r>
                <a14:m>
                  <m:oMath xmlns:m="http://schemas.openxmlformats.org/officeDocument/2006/math">
                    <m:r>
                      <a:rPr lang="en-US" sz="2400" b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kern="100" dirty="0">
                    <a:solidFill>
                      <a:srgbClr val="0070C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B}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B83233-8B53-EAA6-F31A-BBF7D8384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472" y="1367895"/>
                <a:ext cx="9056728" cy="1200329"/>
              </a:xfrm>
              <a:prstGeom prst="rect">
                <a:avLst/>
              </a:prstGeom>
              <a:blipFill>
                <a:blip r:embed="rId3"/>
                <a:stretch>
                  <a:fillRect l="-1077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4917090-BEAD-FE26-A9BC-3A120B28FD2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50777" y="2380627"/>
            <a:ext cx="2714462" cy="209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24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F189B9E-0823-9296-3E63-C00142AD2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t>Presentation title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F2AFAE-3E63-91C1-E5C7-22A4B16C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58F447-9EDF-4F73-D158-FC6DF19D65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/>
          <a:lstStyle/>
          <a:p>
            <a:r>
              <a:rPr lang="en-ID" sz="4400" b="1" u="none" strike="noStrike" kern="1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Komplemen</a:t>
            </a:r>
            <a:r>
              <a:rPr lang="en-ID" sz="44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ID" sz="4400" b="1" i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complement</a:t>
            </a:r>
            <a:r>
              <a:rPr lang="en-ID" sz="44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ID" sz="44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endParaRPr lang="en-ID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4CFD125F-E665-C382-7939-682B20EDB4E2}"/>
              </a:ext>
            </a:extLst>
          </p:cNvPr>
          <p:cNvGrpSpPr/>
          <p:nvPr/>
        </p:nvGrpSpPr>
        <p:grpSpPr>
          <a:xfrm>
            <a:off x="3023351" y="1706879"/>
            <a:ext cx="4999989" cy="2441574"/>
            <a:chOff x="0" y="0"/>
            <a:chExt cx="5000587" cy="244170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9C18A7C0-A09E-B845-CEB6-BE39CA88DBE5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410075" cy="4953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FF5A9E3B-7C14-5DBE-AC0D-BFEBDA3C9FCA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285962" y="571627"/>
              <a:ext cx="2714625" cy="1870075"/>
            </a:xfrm>
            <a:prstGeom prst="rect">
              <a:avLst/>
            </a:prstGeom>
          </p:spPr>
        </p:pic>
      </p:grp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0812787B-8C38-3EBB-E82A-DE2845181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182" y="46558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Contoh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:</a:t>
            </a:r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Misalkan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 U = { 1, 2, 3, ..., 9 },</a:t>
            </a:r>
            <a:endParaRPr kumimoji="0" lang="en-US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121" name="Picture 399">
            <a:extLst>
              <a:ext uri="{FF2B5EF4-FFF2-40B4-BE49-F238E27FC236}">
                <a16:creationId xmlns:a16="http://schemas.microsoft.com/office/drawing/2014/main" xmlns="" id="{E8738640-932C-5FBD-C70F-1E6917B88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25" y="5414856"/>
            <a:ext cx="3429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xmlns="" id="{FD36986E-1190-69AD-8982-E7F678DBE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112" y="5414856"/>
            <a:ext cx="729122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597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597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597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597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597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597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597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597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597525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97525" algn="ctr"/>
              </a:tabLst>
              <a:defRPr/>
            </a:pPr>
            <a:r>
              <a:rPr lang="en-US" altLang="en-US" sz="2800" dirty="0">
                <a:solidFill>
                  <a:srgbClr val="000000"/>
                </a:solidFill>
                <a:ea typeface="Calibri" panose="020F0502020204030204" pitchFamily="34" charset="0"/>
              </a:rPr>
              <a:t> 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Jika A = {1, 3, 5, 7, 9},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maka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	     = {2, 4, 6, 8}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855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DD72FA1-287C-41A2-F310-674BF261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t>Presentation title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93D6465-D13C-800C-985A-18F897372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D7DED3-CC34-DF0E-0F18-B14A1025B3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4730" y="416392"/>
            <a:ext cx="10058400" cy="1449387"/>
          </a:xfrm>
        </p:spPr>
        <p:txBody>
          <a:bodyPr/>
          <a:lstStyle/>
          <a:p>
            <a:r>
              <a:rPr lang="en-ID" sz="4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Beda </a:t>
            </a:r>
            <a:r>
              <a:rPr lang="en-ID" sz="4400" u="none" strike="noStrike" kern="1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Setangkup</a:t>
            </a:r>
            <a:r>
              <a:rPr lang="en-ID" sz="4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ID" sz="4400" i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Symmetric Difference</a:t>
            </a:r>
            <a:r>
              <a:rPr lang="en-ID" sz="4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ID" sz="4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A826D6A-F2AC-57AA-6554-231E2454EA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66365" y="1865779"/>
            <a:ext cx="7467600" cy="41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6E496F3-3DC0-ED68-A8EB-28D773B215F2}"/>
              </a:ext>
            </a:extLst>
          </p:cNvPr>
          <p:cNvSpPr txBox="1"/>
          <p:nvPr/>
        </p:nvSpPr>
        <p:spPr>
          <a:xfrm>
            <a:off x="1183342" y="26705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Contoh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:</a:t>
            </a: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1A45FCF3-6D70-7060-7F72-AE5218D7E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730" y="346733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Jika A = { 2, 4, 6 } dan B = { 2, 3, 5 }, maka </a:t>
            </a:r>
            <a:endParaRPr kumimoji="0" lang="en-US" alt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7169" name="Picture 455">
            <a:extLst>
              <a:ext uri="{FF2B5EF4-FFF2-40B4-BE49-F238E27FC236}">
                <a16:creationId xmlns:a16="http://schemas.microsoft.com/office/drawing/2014/main" xmlns="" id="{EF558AC6-DB82-6ED1-D764-E7F2591CF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30" y="3924533"/>
            <a:ext cx="898525" cy="33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xmlns="" id="{B8EFB071-6A24-8303-D071-AEFC39A34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02" y="3767166"/>
            <a:ext cx="422904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+mn-cs"/>
              </a:rPr>
              <a:t>              = { 3, 4, 5, 6 }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45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255FA8F-C826-52DF-9EFE-5B9AFE734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t>Presentation title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696BAE6-DA4C-E5AA-6CA5-0A9A3B29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A77A06-7E7C-BEE0-CD2A-720F95C64E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2800" y="411163"/>
            <a:ext cx="4343400" cy="66043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Selisih</a:t>
            </a:r>
            <a:r>
              <a:rPr lang="en-US" b="1" dirty="0">
                <a:solidFill>
                  <a:schemeClr val="tx1"/>
                </a:solidFill>
              </a:rPr>
              <a:t>(difference)</a:t>
            </a:r>
            <a:endParaRPr lang="en-ID" b="1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C94C6FB-A750-23F4-950D-40903D9555D1}"/>
              </a:ext>
            </a:extLst>
          </p:cNvPr>
          <p:cNvGrpSpPr/>
          <p:nvPr/>
        </p:nvGrpSpPr>
        <p:grpSpPr>
          <a:xfrm>
            <a:off x="1248041" y="1439545"/>
            <a:ext cx="5317859" cy="1760855"/>
            <a:chOff x="0" y="0"/>
            <a:chExt cx="6667500" cy="23545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EA36E3ED-DBAB-3995-185D-8C0502E45A5D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667500" cy="3905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5086626C-6861-1CE8-8D51-D8EA495D675D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643149" y="500126"/>
              <a:ext cx="2357501" cy="1854454"/>
            </a:xfrm>
            <a:prstGeom prst="rect">
              <a:avLst/>
            </a:prstGeom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EEB54A5-BFCD-CD89-FF6F-62EFCC7A7A27}"/>
              </a:ext>
            </a:extLst>
          </p:cNvPr>
          <p:cNvSpPr txBox="1">
            <a:spLocks/>
          </p:cNvSpPr>
          <p:nvPr/>
        </p:nvSpPr>
        <p:spPr>
          <a:xfrm>
            <a:off x="1097279" y="3828077"/>
            <a:ext cx="9639300" cy="4953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chemeClr val="tx1"/>
                </a:solidFill>
              </a:rPr>
              <a:t>Perkalian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Kartesian</a:t>
            </a:r>
            <a:endParaRPr lang="en-ID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0F2D2E0-94E1-046D-1306-E62B71C5056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45892" y="4488078"/>
            <a:ext cx="5915025" cy="495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E1F668E-0440-434E-57E7-903473B52DFC}"/>
              </a:ext>
            </a:extLst>
          </p:cNvPr>
          <p:cNvSpPr txBox="1"/>
          <p:nvPr/>
        </p:nvSpPr>
        <p:spPr>
          <a:xfrm>
            <a:off x="1145892" y="5049123"/>
            <a:ext cx="10237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Misalkan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C = { 1, 2, 3 }, dan D = { a, b },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maka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C x D = { (1, a), (1, b), (2, a), (2, b), (3, a), (3, b)} </a:t>
            </a: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292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EAB8A1-DD70-0477-4A9A-9E2B5024C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028700"/>
          </a:xfrm>
        </p:spPr>
        <p:txBody>
          <a:bodyPr/>
          <a:lstStyle/>
          <a:p>
            <a:r>
              <a:rPr lang="en-US" b="1" dirty="0" err="1">
                <a:solidFill>
                  <a:schemeClr val="tx1"/>
                </a:solidFill>
              </a:rPr>
              <a:t>Vektor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DD2C678-1770-7BBA-9C83-C1B1662C2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t>Presentation title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C097F15-E6F5-9E22-2EA3-FA6F26C6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B739920-9775-EF33-ACD6-33C6246E246C}"/>
              </a:ext>
            </a:extLst>
          </p:cNvPr>
          <p:cNvSpPr txBox="1"/>
          <p:nvPr/>
        </p:nvSpPr>
        <p:spPr>
          <a:xfrm>
            <a:off x="791912" y="2548335"/>
            <a:ext cx="71582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Salah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satu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manfaat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vektor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Matematika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dalam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kehidupan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kita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adalah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penggunaan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GPS (</a:t>
            </a:r>
            <a:r>
              <a:rPr kumimoji="0" lang="en-ID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Global Positioning System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). GPS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ini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akan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menentukan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letak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lokasi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yang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kamu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tuju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dengan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bantuan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satelit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.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Tanpa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membutuhkan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waktu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yang lama,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kamu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bisa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langsung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menemukan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lokasinya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.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Selain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itu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, GPS juga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akan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menunjukkan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arah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untuk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sampai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ke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lokasi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tersebut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046D666-AC49-81BA-0A5A-6251A53528AA}"/>
              </a:ext>
            </a:extLst>
          </p:cNvPr>
          <p:cNvSpPr txBox="1"/>
          <p:nvPr/>
        </p:nvSpPr>
        <p:spPr>
          <a:xfrm>
            <a:off x="791912" y="5315746"/>
            <a:ext cx="7566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Jika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besaran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skalar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hanya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memiliki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nilai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saja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vektor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merupakan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besaran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yang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memiliki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nilai</a:t>
            </a: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dan </a:t>
            </a:r>
            <a:r>
              <a:rPr kumimoji="0" lang="en-ID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arah</a:t>
            </a:r>
            <a:endParaRPr kumimoji="0" lang="en-ID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BD944BA9-CEF7-4FE2-48DD-857A9CD1A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807" y="2529878"/>
            <a:ext cx="2804403" cy="27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08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A98CE7E-FD9C-52BD-8AF1-309E73B57A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50ADF94-6567-54A9-AC94-71DD8C38D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89" y="389039"/>
            <a:ext cx="4846740" cy="6149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FD33C3E-CA5F-4189-15AC-EAFB20534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86" y="457293"/>
            <a:ext cx="4646299" cy="608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91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EAB8A1-DD70-0477-4A9A-9E2B5024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 err="1">
                <a:solidFill>
                  <a:schemeClr val="tx1"/>
                </a:solidFill>
              </a:rPr>
              <a:t>Jenis-Jenis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Vektor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C097F15-E6F5-9E22-2EA3-FA6F26C62E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B739920-9775-EF33-ACD6-33C6246E246C}"/>
              </a:ext>
            </a:extLst>
          </p:cNvPr>
          <p:cNvSpPr txBox="1"/>
          <p:nvPr/>
        </p:nvSpPr>
        <p:spPr>
          <a:xfrm>
            <a:off x="698500" y="1710062"/>
            <a:ext cx="10947400" cy="380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D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Vektor</a:t>
            </a:r>
            <a:r>
              <a:rPr kumimoji="0" lang="en-ID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Nol :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Suatu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vektor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yang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panjangnya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nol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dan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tidak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memiliki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arah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vektor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yang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jelas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D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Vektor</a:t>
            </a:r>
            <a:r>
              <a:rPr kumimoji="0" lang="en-ID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Posisi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: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Suatu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vektor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yang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posisi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titik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awalnya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di O (0,0</a:t>
            </a:r>
            <a:r>
              <a:rPr kumimoji="0" lang="en-ID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),</a:t>
            </a:r>
            <a:r>
              <a:rPr kumimoji="0" lang="en-ID" sz="28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sedangkan</a:t>
            </a:r>
            <a:r>
              <a:rPr kumimoji="0" lang="en-ID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posisi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titik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ujungnya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di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satu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titik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tertentu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(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selain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titik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O).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D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Vektor</a:t>
            </a:r>
            <a:r>
              <a:rPr kumimoji="0" lang="en-ID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Satuan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: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Suatu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vektor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yang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panjangnya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satu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satuan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ID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Vektor</a:t>
            </a:r>
            <a:r>
              <a:rPr kumimoji="0" lang="en-ID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Basis :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Suatu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vektor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yang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panjangnya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satu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satuan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,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tapi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arahnya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searah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dengan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sumbu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 </a:t>
            </a:r>
            <a:r>
              <a:rPr kumimoji="0" lang="en-ID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koordinat</a:t>
            </a: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8194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DC75A1-F3A7-032A-805A-E27B68C2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>
                <a:solidFill>
                  <a:schemeClr val="tx1"/>
                </a:solidFill>
              </a:rPr>
              <a:t>Pengoperasian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dirty="0" err="1">
                <a:solidFill>
                  <a:schemeClr val="tx1"/>
                </a:solidFill>
              </a:rPr>
              <a:t>vektor</a:t>
            </a:r>
            <a:endParaRPr lang="en-ID" sz="4800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01EE3F41-93A8-E66F-7DB3-B9EB57DCA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06879"/>
            <a:ext cx="9588500" cy="518417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11B89FA-F5CD-3C57-02DC-5E6E2EE3A2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5775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C187786-80A1-1A3F-084D-7B31FFFC9B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C11C696-5827-B632-5AFB-F79A55302D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8255C7B-5D42-334D-2C8A-8E334B8B2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82" y="275752"/>
            <a:ext cx="10163118" cy="630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91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E5B59AF-D64D-03BC-3809-43EACD1FC0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t>Presentation title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21175EA-32C0-998B-B7B9-210DA7E134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A18A583-433E-D415-03BB-154A305B9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22" y="914400"/>
            <a:ext cx="11227086" cy="523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04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F6411C-75B1-31D2-E9A6-101D6A29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766" y="916336"/>
            <a:ext cx="10058400" cy="702305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solidFill>
                  <a:schemeClr val="tx1"/>
                </a:solidFill>
              </a:rPr>
              <a:t>PEMBAHASAN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6A59D7D-E5BE-1E42-C449-38A835013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890" y="1928752"/>
            <a:ext cx="10058400" cy="3760891"/>
          </a:xfrm>
        </p:spPr>
        <p:txBody>
          <a:bodyPr>
            <a:noAutofit/>
          </a:bodyPr>
          <a:lstStyle/>
          <a:p>
            <a:pPr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spc="300" dirty="0">
                <a:solidFill>
                  <a:srgbClr val="000000"/>
                </a:solidFill>
                <a:latin typeface="Raleway" pitchFamily="2" charset="0"/>
              </a:rPr>
              <a:t> </a:t>
            </a:r>
            <a:r>
              <a:rPr lang="en-US" sz="2800" i="0" u="none" strike="noStrike" spc="300" dirty="0" err="1">
                <a:solidFill>
                  <a:srgbClr val="000000"/>
                </a:solidFill>
                <a:effectLst/>
                <a:latin typeface="Raleway" pitchFamily="2" charset="0"/>
              </a:rPr>
              <a:t>Himpunan</a:t>
            </a:r>
            <a:endParaRPr lang="en-US" sz="2800" i="0" u="none" strike="noStrike" spc="300" dirty="0">
              <a:solidFill>
                <a:srgbClr val="000000"/>
              </a:solidFill>
              <a:effectLst/>
              <a:latin typeface="Raleway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i="0" u="none" strike="noStrike" spc="300" dirty="0">
                <a:solidFill>
                  <a:srgbClr val="000000"/>
                </a:solidFill>
                <a:effectLst/>
                <a:latin typeface="Raleway" pitchFamily="2" charset="0"/>
              </a:rPr>
              <a:t> </a:t>
            </a:r>
            <a:r>
              <a:rPr lang="en-US" sz="2800" i="0" u="none" strike="noStrike" spc="300" dirty="0" err="1">
                <a:solidFill>
                  <a:srgbClr val="000000"/>
                </a:solidFill>
                <a:effectLst/>
                <a:latin typeface="Raleway" pitchFamily="2" charset="0"/>
              </a:rPr>
              <a:t>Vektor</a:t>
            </a:r>
            <a:endParaRPr lang="en-US" sz="2800" i="0" u="none" strike="noStrike" spc="300" dirty="0">
              <a:solidFill>
                <a:srgbClr val="000000"/>
              </a:solidFill>
              <a:effectLst/>
              <a:latin typeface="Raleway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i="0" u="none" strike="noStrike" spc="300" dirty="0">
                <a:solidFill>
                  <a:srgbClr val="000000"/>
                </a:solidFill>
                <a:effectLst/>
                <a:latin typeface="Raleway" pitchFamily="2" charset="0"/>
              </a:rPr>
              <a:t> </a:t>
            </a:r>
            <a:r>
              <a:rPr lang="en-US" sz="2800" i="0" u="none" strike="noStrike" spc="300" dirty="0" err="1">
                <a:solidFill>
                  <a:srgbClr val="000000"/>
                </a:solidFill>
                <a:effectLst/>
                <a:latin typeface="Raleway" pitchFamily="2" charset="0"/>
              </a:rPr>
              <a:t>Matriks</a:t>
            </a:r>
            <a:endParaRPr lang="en-US" sz="2800" i="0" u="none" strike="noStrike" spc="300" dirty="0">
              <a:solidFill>
                <a:srgbClr val="000000"/>
              </a:solidFill>
              <a:effectLst/>
              <a:latin typeface="Raleway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i="0" u="none" strike="noStrike" spc="300" dirty="0">
                <a:solidFill>
                  <a:srgbClr val="000000"/>
                </a:solidFill>
                <a:effectLst/>
                <a:latin typeface="Raleway" pitchFamily="2" charset="0"/>
              </a:rPr>
              <a:t> </a:t>
            </a:r>
            <a:r>
              <a:rPr lang="en-US" sz="2800" i="0" u="none" strike="noStrike" spc="300" dirty="0" err="1">
                <a:solidFill>
                  <a:srgbClr val="000000"/>
                </a:solidFill>
                <a:effectLst/>
                <a:latin typeface="Raleway" pitchFamily="2" charset="0"/>
              </a:rPr>
              <a:t>Aljabar</a:t>
            </a:r>
            <a:r>
              <a:rPr lang="en-US" sz="2800" i="0" u="none" strike="noStrike" spc="300" dirty="0">
                <a:solidFill>
                  <a:srgbClr val="000000"/>
                </a:solidFill>
                <a:effectLst/>
                <a:latin typeface="Raleway" pitchFamily="2" charset="0"/>
              </a:rPr>
              <a:t> </a:t>
            </a:r>
            <a:r>
              <a:rPr lang="en-US" sz="2800" i="0" u="none" strike="noStrike" spc="300" dirty="0" err="1">
                <a:solidFill>
                  <a:srgbClr val="000000"/>
                </a:solidFill>
                <a:effectLst/>
                <a:latin typeface="Raleway" pitchFamily="2" charset="0"/>
              </a:rPr>
              <a:t>Matriks</a:t>
            </a:r>
            <a:endParaRPr lang="en-US" sz="2800" i="0" u="none" strike="noStrike" spc="300" dirty="0">
              <a:solidFill>
                <a:srgbClr val="000000"/>
              </a:solidFill>
              <a:effectLst/>
              <a:latin typeface="Raleway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i="0" u="none" strike="noStrike" spc="300" dirty="0">
                <a:solidFill>
                  <a:srgbClr val="000000"/>
                </a:solidFill>
                <a:effectLst/>
                <a:latin typeface="Raleway" pitchFamily="2" charset="0"/>
              </a:rPr>
              <a:t> </a:t>
            </a:r>
            <a:r>
              <a:rPr lang="en-US" sz="2800" i="0" u="none" strike="noStrike" spc="300" dirty="0" err="1">
                <a:solidFill>
                  <a:srgbClr val="000000"/>
                </a:solidFill>
                <a:effectLst/>
                <a:latin typeface="Raleway" pitchFamily="2" charset="0"/>
              </a:rPr>
              <a:t>Penyelesaian</a:t>
            </a:r>
            <a:r>
              <a:rPr lang="en-US" sz="2800" i="0" u="none" strike="noStrike" spc="300" dirty="0">
                <a:solidFill>
                  <a:srgbClr val="000000"/>
                </a:solidFill>
                <a:effectLst/>
                <a:latin typeface="Raleway" pitchFamily="2" charset="0"/>
              </a:rPr>
              <a:t> </a:t>
            </a:r>
            <a:r>
              <a:rPr lang="en-US" sz="2800" i="0" u="none" strike="noStrike" spc="300" dirty="0" err="1">
                <a:solidFill>
                  <a:srgbClr val="000000"/>
                </a:solidFill>
                <a:effectLst/>
                <a:latin typeface="Raleway" pitchFamily="2" charset="0"/>
              </a:rPr>
              <a:t>Persamaan</a:t>
            </a:r>
            <a:r>
              <a:rPr lang="en-US" sz="2800" i="0" u="none" strike="noStrike" spc="300" dirty="0">
                <a:solidFill>
                  <a:srgbClr val="000000"/>
                </a:solidFill>
                <a:effectLst/>
                <a:latin typeface="Raleway" pitchFamily="2" charset="0"/>
              </a:rPr>
              <a:t> Linier</a:t>
            </a:r>
          </a:p>
          <a:p>
            <a:pPr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i="0" u="none" strike="noStrike" spc="300" dirty="0">
                <a:solidFill>
                  <a:srgbClr val="000000"/>
                </a:solidFill>
                <a:effectLst/>
                <a:latin typeface="Raleway" pitchFamily="2" charset="0"/>
              </a:rPr>
              <a:t> </a:t>
            </a:r>
            <a:r>
              <a:rPr lang="en-US" sz="2800" i="0" u="none" strike="noStrike" spc="300" dirty="0" err="1">
                <a:solidFill>
                  <a:srgbClr val="000000"/>
                </a:solidFill>
                <a:effectLst/>
                <a:latin typeface="Raleway" pitchFamily="2" charset="0"/>
              </a:rPr>
              <a:t>Algoritma</a:t>
            </a:r>
            <a:r>
              <a:rPr lang="en-US" sz="2800" i="0" u="none" strike="noStrike" spc="300" dirty="0">
                <a:solidFill>
                  <a:srgbClr val="000000"/>
                </a:solidFill>
                <a:effectLst/>
                <a:latin typeface="Raleway" pitchFamily="2" charset="0"/>
              </a:rPr>
              <a:t> </a:t>
            </a:r>
            <a:r>
              <a:rPr lang="en-US" sz="2800" i="0" u="none" strike="noStrike" spc="300" dirty="0" err="1">
                <a:solidFill>
                  <a:srgbClr val="000000"/>
                </a:solidFill>
                <a:effectLst/>
                <a:latin typeface="Raleway" pitchFamily="2" charset="0"/>
              </a:rPr>
              <a:t>Eliminasi</a:t>
            </a:r>
            <a:r>
              <a:rPr lang="en-US" sz="2800" i="0" u="none" strike="noStrike" spc="300" dirty="0">
                <a:solidFill>
                  <a:srgbClr val="000000"/>
                </a:solidFill>
                <a:effectLst/>
                <a:latin typeface="Raleway" pitchFamily="2" charset="0"/>
              </a:rPr>
              <a:t> </a:t>
            </a:r>
            <a:r>
              <a:rPr lang="en-US" sz="2800" i="0" u="none" strike="noStrike" spc="300" dirty="0" smtClean="0">
                <a:solidFill>
                  <a:srgbClr val="000000"/>
                </a:solidFill>
                <a:effectLst/>
                <a:latin typeface="Raleway" pitchFamily="2" charset="0"/>
              </a:rPr>
              <a:t>Gauss</a:t>
            </a:r>
            <a:endParaRPr lang="en-US" sz="2800" i="0" u="none" strike="noStrike" spc="300" dirty="0">
              <a:solidFill>
                <a:srgbClr val="000000"/>
              </a:solidFill>
              <a:effectLst/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637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B7BE5F8-6B2C-D5BB-9F5A-E6A2BBE794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510C20E-573A-8E62-56D2-CCA79F56EA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2F831E0-E5A9-FB9F-B6DA-B4E032E23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26121"/>
            <a:ext cx="7493000" cy="508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91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C98B45-9770-F428-E212-99449FDA0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622301"/>
          </a:xfrm>
        </p:spPr>
        <p:txBody>
          <a:bodyPr>
            <a:normAutofit fontScale="90000"/>
          </a:bodyPr>
          <a:lstStyle/>
          <a:p>
            <a:r>
              <a:rPr lang="en-ID" b="1" dirty="0" err="1">
                <a:solidFill>
                  <a:schemeClr val="tx1"/>
                </a:solidFill>
              </a:rPr>
              <a:t>Perkalian</a:t>
            </a:r>
            <a:r>
              <a:rPr lang="en-ID" b="1" dirty="0">
                <a:solidFill>
                  <a:schemeClr val="tx1"/>
                </a:solidFill>
              </a:rPr>
              <a:t> </a:t>
            </a:r>
            <a:r>
              <a:rPr lang="en-ID" b="1" dirty="0" err="1">
                <a:solidFill>
                  <a:schemeClr val="tx1"/>
                </a:solidFill>
              </a:rPr>
              <a:t>Skalar</a:t>
            </a:r>
            <a:r>
              <a:rPr lang="en-ID" b="1" dirty="0">
                <a:solidFill>
                  <a:schemeClr val="tx1"/>
                </a:solidFill>
              </a:rPr>
              <a:t> Dua </a:t>
            </a:r>
            <a:r>
              <a:rPr lang="en-ID" b="1" dirty="0" err="1">
                <a:solidFill>
                  <a:schemeClr val="tx1"/>
                </a:solidFill>
              </a:rPr>
              <a:t>Vektor</a:t>
            </a:r>
            <a:r>
              <a:rPr lang="en-ID" b="1" dirty="0">
                <a:solidFill>
                  <a:schemeClr val="tx1"/>
                </a:solidFill>
              </a:rPr>
              <a:t/>
            </a:r>
            <a:br>
              <a:rPr lang="en-ID" b="1" dirty="0">
                <a:solidFill>
                  <a:schemeClr val="tx1"/>
                </a:solidFill>
              </a:rPr>
            </a:br>
            <a:endParaRPr lang="en-ID" b="1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245D422D-B59C-8018-D4AC-044B0CCFF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0703" y="894118"/>
            <a:ext cx="5189771" cy="548760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864BC39-F3AF-8AF2-02E9-F9BBE4B4A2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t>Presentation title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133243-3129-A173-F9F5-F0A447EE5D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050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46A28-408B-F614-8F7E-43CC90058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/>
                </a:solidFill>
              </a:rPr>
              <a:t>Contoh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soal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4E43AA5-E7A4-FD8F-0CBC-02CFF2423D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t>Presentation title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1D0DF4B-8EB6-34A7-28C5-BDF9C68BCD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74AE387-E4C1-83BA-8FD7-DF1B6C15A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834" y="1724754"/>
            <a:ext cx="10722987" cy="18058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D386A7D-99B7-E4FD-B507-725E3CC42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77" y="3799737"/>
            <a:ext cx="10957331" cy="146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53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42D8844-3895-1FC6-F20A-0DE48217C6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t>Presentation title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868BB9F-9161-A91D-BFF5-D84A38D444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737AB3A-3F2F-9CB0-98CB-EE364901FA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9142" r="35370"/>
          <a:stretch/>
        </p:blipFill>
        <p:spPr>
          <a:xfrm>
            <a:off x="545910" y="1159866"/>
            <a:ext cx="5773003" cy="3903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6DE6ACC-409A-F6B8-C208-1A4537280B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43466"/>
          <a:stretch/>
        </p:blipFill>
        <p:spPr>
          <a:xfrm>
            <a:off x="6504651" y="1009741"/>
            <a:ext cx="5196812" cy="384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26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22C45F7D-9BEB-1707-B37A-65CFC7AC2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Matriks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523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>
                <a:latin typeface="Times New Roman" pitchFamily="18" charset="0"/>
                <a:cs typeface="Times New Roman" pitchFamily="18" charset="0"/>
              </a:rPr>
              <a:t>1. Pengertian Matriks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Matrik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 adalah susunan bilangan berbentuk persegi atau persegi panjang yang terdiri atas baris-baris dan kolom-kolom. Susunan bilangan itu diletakkan di dalam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tanda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kurung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“( )”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atau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 “[ ]”.</a:t>
            </a:r>
          </a:p>
          <a:p>
            <a:pPr algn="just"/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Banyaknya baris dan kolom disebut ordo matriks.</a:t>
            </a:r>
          </a:p>
          <a:p>
            <a:pPr algn="just"/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Penulisan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matriks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terdiri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atas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m baris dan n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kolom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adalah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sbb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id-ID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endParaRPr lang="id-ID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lum bright="-20000" contrast="40000"/>
          </a:blip>
          <a:srcRect l="9438" t="39050" r="65517" b="42555"/>
          <a:stretch>
            <a:fillRect/>
          </a:stretch>
        </p:blipFill>
        <p:spPr bwMode="auto">
          <a:xfrm>
            <a:off x="2895758" y="3863182"/>
            <a:ext cx="5347040" cy="2209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>
                <a:latin typeface="Times New Roman" pitchFamily="18" charset="0"/>
                <a:cs typeface="Times New Roman" pitchFamily="18" charset="0"/>
              </a:rPr>
              <a:t>2. Jenis-jenis Matriks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Matriks baris adalah matriks yang terdiri dari satu baris dan beberapa kolom. Biasanya berordo </a:t>
            </a:r>
            <a:r>
              <a:rPr lang="id-ID" sz="2400" i="1" dirty="0">
                <a:latin typeface="Times New Roman" pitchFamily="18" charset="0"/>
                <a:cs typeface="Times New Roman" pitchFamily="18" charset="0"/>
              </a:rPr>
              <a:t>1 x n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 dengan </a:t>
            </a:r>
            <a:r>
              <a:rPr lang="id-ID" sz="24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 banyak kolom pada matriks tersebut.</a:t>
            </a:r>
          </a:p>
          <a:p>
            <a:pPr marL="457200" indent="-457200" algn="just">
              <a:buNone/>
            </a:pP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	Contoh :	A</a:t>
            </a:r>
            <a:r>
              <a:rPr lang="id-ID" sz="2400" baseline="-25000" dirty="0">
                <a:latin typeface="Times New Roman" pitchFamily="18" charset="0"/>
                <a:cs typeface="Times New Roman" pitchFamily="18" charset="0"/>
              </a:rPr>
              <a:t>1x3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 =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None/>
            </a:pPr>
            <a:endParaRPr lang="id-ID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AutoNum type="arabicPeriod" startAt="2"/>
            </a:pP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Matriks kolom adalah matriks yang terdiri dari satu kolom. Matriks kolom berordo </a:t>
            </a:r>
            <a:r>
              <a:rPr lang="id-ID" sz="2400" i="1" dirty="0">
                <a:latin typeface="Times New Roman" pitchFamily="18" charset="0"/>
                <a:cs typeface="Times New Roman" pitchFamily="18" charset="0"/>
              </a:rPr>
              <a:t>m x 1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 dengan </a:t>
            </a:r>
            <a:r>
              <a:rPr lang="id-ID" sz="24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 banyak kolom pada matriks tersebut.</a:t>
            </a:r>
          </a:p>
          <a:p>
            <a:pPr marL="457200" indent="-457200" algn="just">
              <a:buNone/>
            </a:pP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	Contoh :	B</a:t>
            </a:r>
            <a:r>
              <a:rPr lang="id-ID" sz="2400" baseline="-25000" dirty="0">
                <a:latin typeface="Times New Roman" pitchFamily="18" charset="0"/>
                <a:cs typeface="Times New Roman" pitchFamily="18" charset="0"/>
              </a:rPr>
              <a:t>3x1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 = </a:t>
            </a:r>
          </a:p>
          <a:p>
            <a:pPr algn="just">
              <a:buNone/>
            </a:pPr>
            <a:endParaRPr lang="id-ID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 contrast="-20000"/>
          </a:blip>
          <a:srcRect/>
          <a:stretch>
            <a:fillRect/>
          </a:stretch>
        </p:blipFill>
        <p:spPr bwMode="auto">
          <a:xfrm>
            <a:off x="3552817" y="2514597"/>
            <a:ext cx="1143009" cy="298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" contrast="-20000"/>
          </a:blip>
          <a:srcRect/>
          <a:stretch>
            <a:fillRect/>
          </a:stretch>
        </p:blipFill>
        <p:spPr bwMode="auto">
          <a:xfrm>
            <a:off x="3552817" y="4264827"/>
            <a:ext cx="593755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66018"/>
            <a:ext cx="10972800" cy="4525963"/>
          </a:xfrm>
        </p:spPr>
        <p:txBody>
          <a:bodyPr>
            <a:normAutofit/>
          </a:bodyPr>
          <a:lstStyle/>
          <a:p>
            <a:pPr marL="457200" indent="-457200" algn="just">
              <a:buAutoNum type="arabicPeriod" startAt="3"/>
            </a:pP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Matriks persegi panjang adalah matriks yang banyak barisnya tidak sama dengan banyak kolom. Matriks seperti ini berordo </a:t>
            </a:r>
            <a:r>
              <a:rPr lang="id-ID" sz="2400" i="1" dirty="0">
                <a:latin typeface="Times New Roman" pitchFamily="18" charset="0"/>
                <a:cs typeface="Times New Roman" pitchFamily="18" charset="0"/>
              </a:rPr>
              <a:t>m x n.</a:t>
            </a:r>
          </a:p>
          <a:p>
            <a:pPr marL="457200" indent="-457200" algn="just">
              <a:buNone/>
            </a:pPr>
            <a:r>
              <a:rPr lang="id-ID" sz="2400" i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Contoh :	C</a:t>
            </a:r>
            <a:r>
              <a:rPr lang="id-ID" sz="2400" baseline="-25000" dirty="0">
                <a:latin typeface="Times New Roman" pitchFamily="18" charset="0"/>
                <a:cs typeface="Times New Roman" pitchFamily="18" charset="0"/>
              </a:rPr>
              <a:t>2x4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 = </a:t>
            </a:r>
            <a:endParaRPr lang="id-ID" sz="2400" i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None/>
            </a:pPr>
            <a:endParaRPr lang="id-ID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None/>
            </a:pP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4.	Matriks persegi adalah matriks yang memiliki banyak baris dan kolom yang sama. Matriks seperti ini berordo </a:t>
            </a:r>
            <a:r>
              <a:rPr lang="id-ID" sz="2400" i="1" dirty="0">
                <a:latin typeface="Times New Roman" pitchFamily="18" charset="0"/>
                <a:cs typeface="Times New Roman" pitchFamily="18" charset="0"/>
              </a:rPr>
              <a:t>n x n.</a:t>
            </a:r>
            <a:endParaRPr lang="id-ID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None/>
            </a:pP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	Contoh :	D</a:t>
            </a:r>
            <a:r>
              <a:rPr lang="id-ID" sz="2400" baseline="-25000" dirty="0">
                <a:latin typeface="Times New Roman" pitchFamily="18" charset="0"/>
                <a:cs typeface="Times New Roman" pitchFamily="18" charset="0"/>
              </a:rPr>
              <a:t>3x3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 = </a:t>
            </a:r>
          </a:p>
          <a:p>
            <a:pPr algn="just">
              <a:buNone/>
            </a:pPr>
            <a:endParaRPr lang="id-ID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" contrast="-20000"/>
          </a:blip>
          <a:srcRect/>
          <a:stretch>
            <a:fillRect/>
          </a:stretch>
        </p:blipFill>
        <p:spPr bwMode="auto">
          <a:xfrm>
            <a:off x="3723782" y="2058987"/>
            <a:ext cx="1643074" cy="483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" contrast="-20000"/>
          </a:blip>
          <a:srcRect/>
          <a:stretch>
            <a:fillRect/>
          </a:stretch>
        </p:blipFill>
        <p:spPr bwMode="auto">
          <a:xfrm>
            <a:off x="3723782" y="4224350"/>
            <a:ext cx="1521477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8300" y="1104900"/>
            <a:ext cx="8229600" cy="4829196"/>
          </a:xfrm>
        </p:spPr>
        <p:txBody>
          <a:bodyPr>
            <a:normAutofit/>
          </a:bodyPr>
          <a:lstStyle/>
          <a:p>
            <a:pPr marL="457200" indent="-457200" algn="just">
              <a:buAutoNum type="arabicPeriod" startAt="5"/>
            </a:pP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Matriks segitiga adalah suatu matriks persegi berordo </a:t>
            </a:r>
            <a:r>
              <a:rPr lang="id-ID" sz="2400" i="1" dirty="0">
                <a:latin typeface="Times New Roman" pitchFamily="18" charset="0"/>
                <a:cs typeface="Times New Roman" pitchFamily="18" charset="0"/>
              </a:rPr>
              <a:t>n x n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 dengan elemen-elemen matriks dibawah atau diatas diagonal utama semua nol.</a:t>
            </a:r>
          </a:p>
          <a:p>
            <a:pPr marL="457200" indent="-457200" algn="just">
              <a:buNone/>
            </a:pP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marL="457200" indent="-457200" algn="just">
              <a:buNone/>
            </a:pP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	Contoh :	E</a:t>
            </a:r>
            <a:r>
              <a:rPr lang="id-ID" sz="2400" baseline="-25000" dirty="0">
                <a:latin typeface="Times New Roman" pitchFamily="18" charset="0"/>
                <a:cs typeface="Times New Roman" pitchFamily="18" charset="0"/>
              </a:rPr>
              <a:t>4x4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 = 			;	F</a:t>
            </a:r>
            <a:r>
              <a:rPr lang="id-ID" sz="2400" baseline="-25000" dirty="0">
                <a:latin typeface="Times New Roman" pitchFamily="18" charset="0"/>
                <a:cs typeface="Times New Roman" pitchFamily="18" charset="0"/>
              </a:rPr>
              <a:t>3x3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 = </a:t>
            </a:r>
          </a:p>
          <a:p>
            <a:pPr marL="457200" indent="-457200" algn="just">
              <a:buNone/>
            </a:pPr>
            <a:endParaRPr lang="id-ID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None/>
            </a:pP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6.	Matriks diagonal adalah matriks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persegi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semua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elemennya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nol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kecuali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elemen-elemen diagonal utama tidak semuanya bernilai nol.</a:t>
            </a:r>
          </a:p>
          <a:p>
            <a:pPr marL="457200" indent="-457200" algn="just">
              <a:buNone/>
            </a:pPr>
            <a:endParaRPr lang="id-ID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	Contoh :	G</a:t>
            </a:r>
            <a:r>
              <a:rPr lang="id-ID" sz="2400" baseline="-25000" dirty="0">
                <a:latin typeface="Times New Roman" pitchFamily="18" charset="0"/>
                <a:cs typeface="Times New Roman" pitchFamily="18" charset="0"/>
              </a:rPr>
              <a:t>3x3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 = </a:t>
            </a:r>
          </a:p>
        </p:txBody>
      </p:sp>
      <p:sp>
        <p:nvSpPr>
          <p:cNvPr id="6" name="Right Triangle 5"/>
          <p:cNvSpPr/>
          <p:nvPr/>
        </p:nvSpPr>
        <p:spPr>
          <a:xfrm>
            <a:off x="4610092" y="2505072"/>
            <a:ext cx="1071570" cy="714380"/>
          </a:xfrm>
          <a:prstGeom prst="rt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 contrast="-20000"/>
          </a:blip>
          <a:srcRect/>
          <a:stretch>
            <a:fillRect/>
          </a:stretch>
        </p:blipFill>
        <p:spPr bwMode="auto">
          <a:xfrm>
            <a:off x="4463704" y="2362196"/>
            <a:ext cx="1503711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 contrast="-20000"/>
          </a:blip>
          <a:srcRect/>
          <a:stretch>
            <a:fillRect/>
          </a:stretch>
        </p:blipFill>
        <p:spPr bwMode="auto">
          <a:xfrm>
            <a:off x="4395778" y="5005402"/>
            <a:ext cx="1143008" cy="74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ight Triangle 9"/>
          <p:cNvSpPr/>
          <p:nvPr/>
        </p:nvSpPr>
        <p:spPr>
          <a:xfrm rot="10800000">
            <a:off x="8467744" y="2505072"/>
            <a:ext cx="857256" cy="571504"/>
          </a:xfrm>
          <a:prstGeom prst="rt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 contrast="-20000"/>
          </a:blip>
          <a:srcRect/>
          <a:stretch>
            <a:fillRect/>
          </a:stretch>
        </p:blipFill>
        <p:spPr bwMode="auto">
          <a:xfrm>
            <a:off x="8039116" y="2505072"/>
            <a:ext cx="1387722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700" y="1143000"/>
            <a:ext cx="9410700" cy="4757758"/>
          </a:xfrm>
        </p:spPr>
        <p:txBody>
          <a:bodyPr>
            <a:normAutofit/>
          </a:bodyPr>
          <a:lstStyle/>
          <a:p>
            <a:pPr marL="457200" indent="-457200" algn="just">
              <a:buAutoNum type="arabicPeriod" startAt="7"/>
            </a:pP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Matriks Identitas yaitu j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ika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suatu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matriks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persegi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unsur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diagonal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utamanya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adalah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1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unsur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lainnya semua nol disebut matriks identitas. Matriks identitas dinotasikan sebagai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id-ID" sz="2400" i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 berordo </a:t>
            </a:r>
            <a:r>
              <a:rPr lang="id-ID" sz="2400" i="1" dirty="0">
                <a:latin typeface="Times New Roman" pitchFamily="18" charset="0"/>
                <a:cs typeface="Times New Roman" pitchFamily="18" charset="0"/>
              </a:rPr>
              <a:t>n x n.</a:t>
            </a:r>
          </a:p>
          <a:p>
            <a:pPr marL="457200" indent="-457200" algn="just">
              <a:buNone/>
            </a:pPr>
            <a:r>
              <a:rPr lang="id-ID" sz="2400" i="1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Contoh :	I</a:t>
            </a:r>
            <a:r>
              <a:rPr lang="id-ID" sz="2400" baseline="-25000" dirty="0">
                <a:latin typeface="Times New Roman" pitchFamily="18" charset="0"/>
                <a:cs typeface="Times New Roman" pitchFamily="18" charset="0"/>
              </a:rPr>
              <a:t>3x3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 = </a:t>
            </a:r>
            <a:endParaRPr lang="id-ID" sz="2400" i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None/>
            </a:pP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None/>
            </a:pPr>
            <a:endParaRPr lang="id-ID" sz="2400" i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AutoNum type="arabicPeriod" startAt="8"/>
            </a:pP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Matriks Nol yaitu j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ika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elemen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suatu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matriks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semuanya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bernilai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nol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indent="-457200" algn="just">
              <a:buNone/>
            </a:pP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	Contoh :	J</a:t>
            </a:r>
            <a:r>
              <a:rPr lang="id-ID" sz="2400" baseline="-25000" dirty="0">
                <a:latin typeface="Times New Roman" pitchFamily="18" charset="0"/>
                <a:cs typeface="Times New Roman" pitchFamily="18" charset="0"/>
              </a:rPr>
              <a:t>2x4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 = </a:t>
            </a: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952501" y="-641866"/>
            <a:ext cx="2112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614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5619814"/>
              </p:ext>
            </p:extLst>
          </p:nvPr>
        </p:nvGraphicFramePr>
        <p:xfrm>
          <a:off x="5034460" y="2314568"/>
          <a:ext cx="1113172" cy="1000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3" imgW="698500" imgH="711200" progId="Equation.3">
                  <p:embed/>
                </p:oleObj>
              </mc:Choice>
              <mc:Fallback>
                <p:oleObj name="Equation" r:id="rId3" imgW="698500" imgH="711200" progId="Equation.3">
                  <p:embed/>
                  <p:pic>
                    <p:nvPicPr>
                      <p:cNvPr id="614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4460" y="2314568"/>
                        <a:ext cx="1113172" cy="10001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952501" y="72509"/>
            <a:ext cx="2112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" contrast="-20000"/>
          </a:blip>
          <a:srcRect/>
          <a:stretch>
            <a:fillRect/>
          </a:stretch>
        </p:blipFill>
        <p:spPr bwMode="auto">
          <a:xfrm>
            <a:off x="4167177" y="4236235"/>
            <a:ext cx="1734565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E0D217-E57B-5C95-018A-A119A246D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tx1"/>
                </a:solidFill>
              </a:rPr>
              <a:t>HIMPUNAN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E98F24C9-B921-65ED-8627-DA64A51BDD56}"/>
              </a:ext>
            </a:extLst>
          </p:cNvPr>
          <p:cNvSpPr txBox="1">
            <a:spLocks/>
          </p:cNvSpPr>
          <p:nvPr/>
        </p:nvSpPr>
        <p:spPr>
          <a:xfrm>
            <a:off x="1097280" y="2178996"/>
            <a:ext cx="10058400" cy="38910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ID" sz="2800" dirty="0" err="1">
                <a:solidFill>
                  <a:schemeClr val="tx1"/>
                </a:solidFill>
              </a:rPr>
              <a:t>Himpunan</a:t>
            </a:r>
            <a:r>
              <a:rPr lang="en-ID" sz="2800" dirty="0">
                <a:solidFill>
                  <a:schemeClr val="tx1"/>
                </a:solidFill>
              </a:rPr>
              <a:t> </a:t>
            </a:r>
            <a:r>
              <a:rPr lang="en-ID" sz="2800" dirty="0" err="1">
                <a:solidFill>
                  <a:schemeClr val="tx1"/>
                </a:solidFill>
              </a:rPr>
              <a:t>adalah</a:t>
            </a:r>
            <a:r>
              <a:rPr lang="en-ID" sz="2800" dirty="0">
                <a:solidFill>
                  <a:schemeClr val="tx1"/>
                </a:solidFill>
              </a:rPr>
              <a:t> </a:t>
            </a:r>
            <a:r>
              <a:rPr lang="en-ID" sz="2800" dirty="0" err="1">
                <a:solidFill>
                  <a:schemeClr val="tx1"/>
                </a:solidFill>
              </a:rPr>
              <a:t>kumpulan</a:t>
            </a:r>
            <a:r>
              <a:rPr lang="en-ID" sz="2800" dirty="0">
                <a:solidFill>
                  <a:schemeClr val="tx1"/>
                </a:solidFill>
              </a:rPr>
              <a:t> </a:t>
            </a:r>
            <a:r>
              <a:rPr lang="en-ID" sz="2800" dirty="0" err="1">
                <a:solidFill>
                  <a:schemeClr val="tx1"/>
                </a:solidFill>
              </a:rPr>
              <a:t>objek</a:t>
            </a:r>
            <a:r>
              <a:rPr lang="en-ID" sz="2800" dirty="0">
                <a:solidFill>
                  <a:schemeClr val="tx1"/>
                </a:solidFill>
              </a:rPr>
              <a:t> </a:t>
            </a:r>
            <a:r>
              <a:rPr lang="en-ID" sz="2800" dirty="0" err="1">
                <a:solidFill>
                  <a:schemeClr val="tx1"/>
                </a:solidFill>
              </a:rPr>
              <a:t>atau</a:t>
            </a:r>
            <a:r>
              <a:rPr lang="en-ID" sz="2800" dirty="0">
                <a:solidFill>
                  <a:schemeClr val="tx1"/>
                </a:solidFill>
              </a:rPr>
              <a:t> </a:t>
            </a:r>
            <a:r>
              <a:rPr lang="en-ID" sz="2800" dirty="0" err="1">
                <a:solidFill>
                  <a:schemeClr val="tx1"/>
                </a:solidFill>
              </a:rPr>
              <a:t>benda</a:t>
            </a:r>
            <a:r>
              <a:rPr lang="en-ID" sz="2800" dirty="0">
                <a:solidFill>
                  <a:schemeClr val="tx1"/>
                </a:solidFill>
              </a:rPr>
              <a:t> yang </a:t>
            </a:r>
            <a:r>
              <a:rPr lang="en-ID" sz="2800" dirty="0" err="1">
                <a:solidFill>
                  <a:schemeClr val="tx1"/>
                </a:solidFill>
              </a:rPr>
              <a:t>mempunyai</a:t>
            </a:r>
            <a:r>
              <a:rPr lang="en-ID" sz="2800" dirty="0">
                <a:solidFill>
                  <a:schemeClr val="tx1"/>
                </a:solidFill>
              </a:rPr>
              <a:t> </a:t>
            </a:r>
            <a:r>
              <a:rPr lang="en-ID" sz="2800" dirty="0" err="1">
                <a:solidFill>
                  <a:schemeClr val="tx1"/>
                </a:solidFill>
              </a:rPr>
              <a:t>ciri</a:t>
            </a:r>
            <a:r>
              <a:rPr lang="en-ID" sz="2800" dirty="0">
                <a:solidFill>
                  <a:schemeClr val="tx1"/>
                </a:solidFill>
              </a:rPr>
              <a:t> </a:t>
            </a:r>
            <a:r>
              <a:rPr lang="en-ID" sz="2800" dirty="0" err="1">
                <a:solidFill>
                  <a:schemeClr val="tx1"/>
                </a:solidFill>
              </a:rPr>
              <a:t>sama</a:t>
            </a:r>
            <a:r>
              <a:rPr lang="en-ID" sz="2800" dirty="0">
                <a:solidFill>
                  <a:schemeClr val="tx1"/>
                </a:solidFill>
              </a:rPr>
              <a:t> dan </a:t>
            </a:r>
            <a:r>
              <a:rPr lang="en-ID" sz="2800" dirty="0" err="1">
                <a:solidFill>
                  <a:schemeClr val="tx1"/>
                </a:solidFill>
              </a:rPr>
              <a:t>didefinisikan</a:t>
            </a:r>
            <a:r>
              <a:rPr lang="en-ID" sz="2800" dirty="0">
                <a:solidFill>
                  <a:schemeClr val="tx1"/>
                </a:solidFill>
              </a:rPr>
              <a:t> </a:t>
            </a:r>
            <a:r>
              <a:rPr lang="en-ID" sz="2800" dirty="0" err="1">
                <a:solidFill>
                  <a:schemeClr val="tx1"/>
                </a:solidFill>
              </a:rPr>
              <a:t>dengan</a:t>
            </a:r>
            <a:r>
              <a:rPr lang="en-ID" sz="2800" dirty="0">
                <a:solidFill>
                  <a:schemeClr val="tx1"/>
                </a:solidFill>
              </a:rPr>
              <a:t> </a:t>
            </a:r>
            <a:r>
              <a:rPr lang="en-ID" sz="2800" dirty="0" err="1">
                <a:solidFill>
                  <a:schemeClr val="tx1"/>
                </a:solidFill>
              </a:rPr>
              <a:t>jelas</a:t>
            </a:r>
            <a:r>
              <a:rPr lang="en-ID" sz="2800" dirty="0">
                <a:solidFill>
                  <a:schemeClr val="tx1"/>
                </a:solidFill>
              </a:rPr>
              <a:t>.</a:t>
            </a:r>
          </a:p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ID" sz="2800" dirty="0">
                <a:solidFill>
                  <a:schemeClr val="tx1"/>
                </a:solidFill>
              </a:rPr>
              <a:t/>
            </a:r>
            <a:br>
              <a:rPr lang="en-ID" sz="2800" dirty="0">
                <a:solidFill>
                  <a:schemeClr val="tx1"/>
                </a:solidFill>
              </a:rPr>
            </a:br>
            <a:r>
              <a:rPr lang="en-ID" sz="2800" dirty="0" err="1">
                <a:solidFill>
                  <a:schemeClr val="tx1"/>
                </a:solidFill>
              </a:rPr>
              <a:t>Setiap</a:t>
            </a:r>
            <a:r>
              <a:rPr lang="en-ID" sz="2800" dirty="0">
                <a:solidFill>
                  <a:schemeClr val="tx1"/>
                </a:solidFill>
              </a:rPr>
              <a:t> </a:t>
            </a:r>
            <a:r>
              <a:rPr lang="en-ID" sz="2800" dirty="0" err="1">
                <a:solidFill>
                  <a:schemeClr val="tx1"/>
                </a:solidFill>
              </a:rPr>
              <a:t>benda</a:t>
            </a:r>
            <a:r>
              <a:rPr lang="en-ID" sz="2800" dirty="0">
                <a:solidFill>
                  <a:schemeClr val="tx1"/>
                </a:solidFill>
              </a:rPr>
              <a:t> (</a:t>
            </a:r>
            <a:r>
              <a:rPr lang="en-ID" sz="2800" dirty="0" err="1">
                <a:solidFill>
                  <a:schemeClr val="tx1"/>
                </a:solidFill>
              </a:rPr>
              <a:t>objek</a:t>
            </a:r>
            <a:r>
              <a:rPr lang="en-ID" sz="2800" dirty="0">
                <a:solidFill>
                  <a:schemeClr val="tx1"/>
                </a:solidFill>
              </a:rPr>
              <a:t>) yang </a:t>
            </a:r>
            <a:r>
              <a:rPr lang="en-ID" sz="2800" dirty="0" err="1">
                <a:solidFill>
                  <a:schemeClr val="tx1"/>
                </a:solidFill>
              </a:rPr>
              <a:t>terdapat</a:t>
            </a:r>
            <a:r>
              <a:rPr lang="en-ID" sz="2800" dirty="0">
                <a:solidFill>
                  <a:schemeClr val="tx1"/>
                </a:solidFill>
              </a:rPr>
              <a:t> di </a:t>
            </a:r>
            <a:r>
              <a:rPr lang="en-ID" sz="2800" dirty="0" err="1">
                <a:solidFill>
                  <a:schemeClr val="tx1"/>
                </a:solidFill>
              </a:rPr>
              <a:t>dalam</a:t>
            </a:r>
            <a:r>
              <a:rPr lang="en-ID" sz="2800" dirty="0">
                <a:solidFill>
                  <a:schemeClr val="tx1"/>
                </a:solidFill>
              </a:rPr>
              <a:t> </a:t>
            </a:r>
            <a:r>
              <a:rPr lang="en-ID" sz="2800" dirty="0" err="1">
                <a:solidFill>
                  <a:schemeClr val="tx1"/>
                </a:solidFill>
              </a:rPr>
              <a:t>himpunan</a:t>
            </a:r>
            <a:r>
              <a:rPr lang="en-ID" sz="2800" dirty="0">
                <a:solidFill>
                  <a:schemeClr val="tx1"/>
                </a:solidFill>
              </a:rPr>
              <a:t> </a:t>
            </a:r>
            <a:r>
              <a:rPr lang="en-ID" sz="2800" dirty="0" err="1">
                <a:solidFill>
                  <a:schemeClr val="tx1"/>
                </a:solidFill>
              </a:rPr>
              <a:t>disebut</a:t>
            </a:r>
            <a:r>
              <a:rPr lang="en-ID" sz="2800" dirty="0">
                <a:solidFill>
                  <a:schemeClr val="tx1"/>
                </a:solidFill>
              </a:rPr>
              <a:t> </a:t>
            </a:r>
            <a:r>
              <a:rPr lang="en-ID" sz="2800" dirty="0" err="1">
                <a:solidFill>
                  <a:schemeClr val="tx1"/>
                </a:solidFill>
              </a:rPr>
              <a:t>sebagai</a:t>
            </a:r>
            <a:r>
              <a:rPr lang="en-ID" sz="2800" dirty="0">
                <a:solidFill>
                  <a:schemeClr val="tx1"/>
                </a:solidFill>
              </a:rPr>
              <a:t> </a:t>
            </a:r>
            <a:r>
              <a:rPr lang="en-ID" sz="2800" dirty="0" err="1">
                <a:solidFill>
                  <a:schemeClr val="tx1"/>
                </a:solidFill>
              </a:rPr>
              <a:t>anggota</a:t>
            </a:r>
            <a:r>
              <a:rPr lang="en-ID" sz="2800" dirty="0">
                <a:solidFill>
                  <a:schemeClr val="tx1"/>
                </a:solidFill>
              </a:rPr>
              <a:t> </a:t>
            </a:r>
            <a:r>
              <a:rPr lang="en-ID" sz="2800" dirty="0" err="1">
                <a:solidFill>
                  <a:schemeClr val="tx1"/>
                </a:solidFill>
              </a:rPr>
              <a:t>atau</a:t>
            </a:r>
            <a:r>
              <a:rPr lang="en-ID" sz="2800" dirty="0">
                <a:solidFill>
                  <a:schemeClr val="tx1"/>
                </a:solidFill>
              </a:rPr>
              <a:t> </a:t>
            </a:r>
            <a:r>
              <a:rPr lang="en-ID" sz="2800" dirty="0" err="1">
                <a:solidFill>
                  <a:schemeClr val="tx1"/>
                </a:solidFill>
              </a:rPr>
              <a:t>elemen</a:t>
            </a:r>
            <a:r>
              <a:rPr lang="en-ID" sz="2800" dirty="0">
                <a:solidFill>
                  <a:schemeClr val="tx1"/>
                </a:solidFill>
              </a:rPr>
              <a:t> </a:t>
            </a:r>
            <a:r>
              <a:rPr lang="en-ID" sz="2800" dirty="0" err="1">
                <a:solidFill>
                  <a:schemeClr val="tx1"/>
                </a:solidFill>
              </a:rPr>
              <a:t>himpunan</a:t>
            </a:r>
            <a:r>
              <a:rPr lang="en-ID" sz="2800" dirty="0">
                <a:solidFill>
                  <a:schemeClr val="tx1"/>
                </a:solidFill>
              </a:rPr>
              <a:t> </a:t>
            </a:r>
            <a:r>
              <a:rPr lang="en-ID" sz="2800" dirty="0" err="1">
                <a:solidFill>
                  <a:schemeClr val="tx1"/>
                </a:solidFill>
              </a:rPr>
              <a:t>dilambangkan</a:t>
            </a:r>
            <a:r>
              <a:rPr lang="en-ID" sz="2800" dirty="0">
                <a:solidFill>
                  <a:schemeClr val="tx1"/>
                </a:solidFill>
              </a:rPr>
              <a:t> </a:t>
            </a:r>
            <a:r>
              <a:rPr lang="en-ID" sz="2800" dirty="0" err="1">
                <a:solidFill>
                  <a:schemeClr val="tx1"/>
                </a:solidFill>
              </a:rPr>
              <a:t>dengan</a:t>
            </a:r>
            <a:r>
              <a:rPr lang="en-ID" sz="2800" dirty="0">
                <a:solidFill>
                  <a:schemeClr val="tx1"/>
                </a:solidFill>
              </a:rPr>
              <a:t> "∈". </a:t>
            </a:r>
            <a:r>
              <a:rPr lang="en-ID" sz="2800" dirty="0" err="1">
                <a:solidFill>
                  <a:schemeClr val="tx1"/>
                </a:solidFill>
              </a:rPr>
              <a:t>Sementara</a:t>
            </a:r>
            <a:r>
              <a:rPr lang="en-ID" sz="2800" dirty="0">
                <a:solidFill>
                  <a:schemeClr val="tx1"/>
                </a:solidFill>
              </a:rPr>
              <a:t> yang </a:t>
            </a:r>
            <a:r>
              <a:rPr lang="en-ID" sz="2800" dirty="0" err="1">
                <a:solidFill>
                  <a:schemeClr val="tx1"/>
                </a:solidFill>
              </a:rPr>
              <a:t>bukan</a:t>
            </a:r>
            <a:r>
              <a:rPr lang="en-ID" sz="2800" dirty="0">
                <a:solidFill>
                  <a:schemeClr val="tx1"/>
                </a:solidFill>
              </a:rPr>
              <a:t> </a:t>
            </a:r>
            <a:r>
              <a:rPr lang="en-ID" sz="2800" dirty="0" err="1">
                <a:solidFill>
                  <a:schemeClr val="tx1"/>
                </a:solidFill>
              </a:rPr>
              <a:t>merupakan</a:t>
            </a:r>
            <a:r>
              <a:rPr lang="en-ID" sz="2800" dirty="0">
                <a:solidFill>
                  <a:schemeClr val="tx1"/>
                </a:solidFill>
              </a:rPr>
              <a:t> </a:t>
            </a:r>
            <a:r>
              <a:rPr lang="en-ID" sz="2800" dirty="0" err="1">
                <a:solidFill>
                  <a:schemeClr val="tx1"/>
                </a:solidFill>
              </a:rPr>
              <a:t>anggota</a:t>
            </a:r>
            <a:r>
              <a:rPr lang="en-ID" sz="2800" dirty="0">
                <a:solidFill>
                  <a:schemeClr val="tx1"/>
                </a:solidFill>
              </a:rPr>
              <a:t> </a:t>
            </a:r>
            <a:r>
              <a:rPr lang="en-ID" sz="2800" dirty="0" err="1">
                <a:solidFill>
                  <a:schemeClr val="tx1"/>
                </a:solidFill>
              </a:rPr>
              <a:t>himpunan</a:t>
            </a:r>
            <a:r>
              <a:rPr lang="en-ID" sz="2800" dirty="0">
                <a:solidFill>
                  <a:schemeClr val="tx1"/>
                </a:solidFill>
              </a:rPr>
              <a:t> </a:t>
            </a:r>
            <a:r>
              <a:rPr lang="en-ID" sz="2800" dirty="0" err="1">
                <a:solidFill>
                  <a:schemeClr val="tx1"/>
                </a:solidFill>
              </a:rPr>
              <a:t>dilambangkan</a:t>
            </a:r>
            <a:r>
              <a:rPr lang="en-ID" sz="2800" dirty="0">
                <a:solidFill>
                  <a:schemeClr val="tx1"/>
                </a:solidFill>
              </a:rPr>
              <a:t> </a:t>
            </a:r>
            <a:r>
              <a:rPr lang="en-ID" sz="2800" dirty="0" err="1">
                <a:solidFill>
                  <a:schemeClr val="tx1"/>
                </a:solidFill>
              </a:rPr>
              <a:t>dengan</a:t>
            </a:r>
            <a:r>
              <a:rPr lang="en-ID" sz="2800" dirty="0">
                <a:solidFill>
                  <a:schemeClr val="tx1"/>
                </a:solidFill>
              </a:rPr>
              <a:t> "∉".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476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>
                <a:latin typeface="Times New Roman" pitchFamily="18" charset="0"/>
                <a:cs typeface="Times New Roman" pitchFamily="18" charset="0"/>
              </a:rPr>
              <a:t>3. Transpos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id-ID" dirty="0">
                <a:latin typeface="Times New Roman" pitchFamily="18" charset="0"/>
                <a:cs typeface="Times New Roman" pitchFamily="18" charset="0"/>
              </a:rPr>
              <a:t> Matriks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	Transpos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 matriks R adalah matriks baru yang diperoleh dengan cara menukar elemen baris menjadi elemen kolom, atau sebaliknya.</a:t>
            </a:r>
          </a:p>
          <a:p>
            <a:pPr algn="just">
              <a:buNone/>
            </a:pP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	Jika diketahui sebuah matriks:</a:t>
            </a:r>
          </a:p>
          <a:p>
            <a:pPr algn="just">
              <a:buNone/>
              <a:tabLst>
                <a:tab pos="2603500" algn="l"/>
              </a:tabLst>
            </a:pP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		</a:t>
            </a:r>
          </a:p>
          <a:p>
            <a:pPr algn="just">
              <a:buNone/>
              <a:tabLst>
                <a:tab pos="2603500" algn="l"/>
              </a:tabLst>
            </a:pP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>
                <a:latin typeface="Times New Roman" pitchFamily="18" charset="0"/>
                <a:cs typeface="Times New Roman" pitchFamily="18" charset="0"/>
              </a:rPr>
            </a:b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maka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transpos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matriks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R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adalah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>
              <a:buNone/>
            </a:pPr>
            <a:endParaRPr lang="id-ID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	Atau dapat dituliskan:   R</a:t>
            </a:r>
            <a:r>
              <a:rPr lang="id-ID" sz="2400" baseline="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id-ID" sz="2400" dirty="0">
                <a:latin typeface="Times New Roman" pitchFamily="18" charset="0"/>
                <a:cs typeface="Times New Roman" pitchFamily="18" charset="0"/>
              </a:rPr>
              <a:t> = 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 contrast="20000"/>
          </a:blip>
          <a:srcRect/>
          <a:stretch>
            <a:fillRect/>
          </a:stretch>
        </p:blipFill>
        <p:spPr bwMode="auto">
          <a:xfrm>
            <a:off x="5073652" y="2649645"/>
            <a:ext cx="1571636" cy="690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 contrast="20000"/>
          </a:blip>
          <a:srcRect/>
          <a:stretch>
            <a:fillRect/>
          </a:stretch>
        </p:blipFill>
        <p:spPr bwMode="auto">
          <a:xfrm>
            <a:off x="5238744" y="3863182"/>
            <a:ext cx="1928826" cy="44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BD841CD-B83F-2323-BAA8-98F387A5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Aljabar</a:t>
            </a:r>
            <a:r>
              <a:rPr lang="en-US" dirty="0"/>
              <a:t> </a:t>
            </a:r>
            <a:r>
              <a:rPr lang="en-US" dirty="0" err="1"/>
              <a:t>Matriks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03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E8D9399-6424-D85F-F6BE-69B6EE39E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6980" y="469901"/>
            <a:ext cx="10058400" cy="1549399"/>
          </a:xfrm>
        </p:spPr>
        <p:txBody>
          <a:bodyPr/>
          <a:lstStyle/>
          <a:p>
            <a:r>
              <a:rPr lang="en-US" sz="24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Penjumlahan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24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Pengurangan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Matriks</a:t>
            </a: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Dua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buah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matriks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dan B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dijumlah</a:t>
            </a:r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dikurangi</a:t>
            </a:r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jika</a:t>
            </a:r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kedua</a:t>
            </a:r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matriks</a:t>
            </a:r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tersebut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berordo</a:t>
            </a:r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sama</a:t>
            </a:r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2000" i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</a:t>
            </a:r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2000" i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dijumlah</a:t>
            </a:r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atau</a:t>
            </a:r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dikurangi</a:t>
            </a:r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elemen-elemen</a:t>
            </a:r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2000" i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seletak</a:t>
            </a:r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 Box 4">
                <a:extLst>
                  <a:ext uri="{FF2B5EF4-FFF2-40B4-BE49-F238E27FC236}">
                    <a16:creationId xmlns:a16="http://schemas.microsoft.com/office/drawing/2014/main" xmlns="" id="{4424BE00-7F42-F32A-E611-893A2BD847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5900" y="2209800"/>
                <a:ext cx="7912100" cy="3790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2000" b="1" dirty="0">
                    <a:solidFill>
                      <a:srgbClr val="000000"/>
                    </a:solidFill>
                    <a:latin typeface="Book Antiqua" panose="02040602050305030304" pitchFamily="18" charset="0"/>
                  </a:rPr>
                  <a:t> </a:t>
                </a:r>
                <a:r>
                  <a:rPr lang="id-ID" altLang="en-US" sz="2000" b="1" dirty="0">
                    <a:solidFill>
                      <a:srgbClr val="000000"/>
                    </a:solidFill>
                    <a:latin typeface="Book Antiqua" panose="02040602050305030304" pitchFamily="18" charset="0"/>
                  </a:rPr>
                  <a:t>Contoh:</a:t>
                </a:r>
                <a:endParaRPr lang="en-US" altLang="en-US" sz="2000" b="1" dirty="0">
                  <a:solidFill>
                    <a:srgbClr val="000000"/>
                  </a:solidFill>
                  <a:latin typeface="Book Antiqua" panose="02040602050305030304" pitchFamily="18" charset="0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n-US" altLang="en-US" sz="2000" b="1" dirty="0">
                    <a:solidFill>
                      <a:srgbClr val="000000"/>
                    </a:solidFill>
                    <a:latin typeface="Book Antiqua" panose="02040602050305030304" pitchFamily="18" charset="0"/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2000" b="1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en-US" sz="2000" b="1" dirty="0">
                    <a:solidFill>
                      <a:srgbClr val="000000"/>
                    </a:solidFill>
                    <a:latin typeface="Book Antiqua" panose="02040602050305030304" pitchFamily="18" charset="0"/>
                  </a:rPr>
                  <a:t>      B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2000" b="1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en-US" sz="2000" b="1" dirty="0">
                    <a:solidFill>
                      <a:srgbClr val="000000"/>
                    </a:solidFill>
                    <a:latin typeface="Book Antiqua" panose="02040602050305030304" pitchFamily="18" charset="0"/>
                  </a:rPr>
                  <a:t>     C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000" b="1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2000" b="1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en-US" sz="2000" b="1" dirty="0">
                  <a:solidFill>
                    <a:srgbClr val="000000"/>
                  </a:solidFill>
                  <a:latin typeface="Book Antiqua" panose="02040602050305030304" pitchFamily="18" charset="0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n-US" altLang="en-US" sz="2000" b="1" dirty="0" err="1">
                    <a:solidFill>
                      <a:srgbClr val="000000"/>
                    </a:solidFill>
                    <a:latin typeface="Book Antiqua" panose="02040602050305030304" pitchFamily="18" charset="0"/>
                  </a:rPr>
                  <a:t>Maka</a:t>
                </a:r>
                <a:endParaRPr lang="en-US" altLang="en-US" sz="2000" b="1" dirty="0">
                  <a:solidFill>
                    <a:srgbClr val="000000"/>
                  </a:solidFill>
                  <a:latin typeface="Book Antiqua" panose="02040602050305030304" pitchFamily="18" charset="0"/>
                </a:endParaRPr>
              </a:p>
              <a:p>
                <a:pPr marL="457200" indent="-457200">
                  <a:spcBef>
                    <a:spcPct val="50000"/>
                  </a:spcBef>
                  <a:buAutoNum type="alphaLcPeriod"/>
                </a:pPr>
                <a:r>
                  <a:rPr lang="en-US" altLang="en-US" sz="2000" b="1" dirty="0">
                    <a:solidFill>
                      <a:srgbClr val="000000"/>
                    </a:solidFill>
                    <a:latin typeface="Book Antiqua" panose="02040602050305030304" pitchFamily="18" charset="0"/>
                  </a:rPr>
                  <a:t>A + B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2000" b="1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en-US" sz="2000" b="1" dirty="0">
                    <a:solidFill>
                      <a:srgbClr val="000000"/>
                    </a:solidFill>
                    <a:latin typeface="Book Antiqua" panose="02040602050305030304" pitchFamily="18" charset="0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000" b="1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2000" b="1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en-US" sz="2000" b="1" dirty="0">
                    <a:solidFill>
                      <a:srgbClr val="000000"/>
                    </a:solidFill>
                    <a:latin typeface="Book Antiqua" panose="020406020503050303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000" b="1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2000" b="1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+(−</m:t>
                              </m:r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en-US" sz="2000" b="1" dirty="0">
                    <a:solidFill>
                      <a:srgbClr val="000000"/>
                    </a:solidFill>
                    <a:latin typeface="Book Antiqua" panose="020406020503050303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000" b="1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2000" b="1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  <m:e>
                              <m:r>
                                <a:rPr lang="en-US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en-US" sz="2000" b="1" dirty="0">
                  <a:solidFill>
                    <a:srgbClr val="000000"/>
                  </a:solidFill>
                  <a:latin typeface="Book Antiqua" panose="02040602050305030304" pitchFamily="18" charset="0"/>
                </a:endParaRPr>
              </a:p>
              <a:p>
                <a:pPr marL="457200" indent="-457200">
                  <a:spcBef>
                    <a:spcPct val="50000"/>
                  </a:spcBef>
                  <a:buAutoNum type="alphaLcPeriod"/>
                </a:pPr>
                <a:r>
                  <a:rPr lang="en-US" altLang="en-US" sz="2000" b="1" dirty="0">
                    <a:solidFill>
                      <a:srgbClr val="000000"/>
                    </a:solidFill>
                    <a:latin typeface="Book Antiqua" panose="02040602050305030304" pitchFamily="18" charset="0"/>
                  </a:rPr>
                  <a:t> A </a:t>
                </a:r>
                <a14:m>
                  <m:oMath xmlns:m="http://schemas.openxmlformats.org/officeDocument/2006/math">
                    <m:r>
                      <a:rPr lang="en-US" altLang="en-US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en-US" sz="2000" b="1" dirty="0">
                    <a:solidFill>
                      <a:srgbClr val="000000"/>
                    </a:solidFill>
                    <a:latin typeface="Book Antiqua" panose="02040602050305030304" pitchFamily="18" charset="0"/>
                  </a:rPr>
                  <a:t> C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000" b="1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2000" b="1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e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en-US" sz="2000" b="1" dirty="0">
                    <a:solidFill>
                      <a:srgbClr val="000000"/>
                    </a:solidFill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en-US" sz="2000" b="1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2000" b="1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en-US" sz="2000" b="1" dirty="0">
                    <a:solidFill>
                      <a:srgbClr val="000000"/>
                    </a:solidFill>
                    <a:latin typeface="Book Antiqua" panose="02040602050305030304" pitchFamily="18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000" b="1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2000" b="1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e>
                              <m:r>
                                <a:rPr lang="en-US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altLang="en-US" sz="2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−(−</m:t>
                              </m:r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en-US" sz="2000" b="1" dirty="0">
                    <a:solidFill>
                      <a:srgbClr val="000000"/>
                    </a:solidFill>
                    <a:latin typeface="Book Antiqua" panose="020406020503050303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000" b="1" i="1">
                            <a:solidFill>
                              <a:srgbClr val="000000"/>
                            </a:solidFill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en-US" sz="2000" b="1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e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en-US" sz="2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en-US" sz="2000" b="1" dirty="0">
                  <a:solidFill>
                    <a:srgbClr val="000000"/>
                  </a:solidFill>
                  <a:latin typeface="Book Antiqua" panose="02040602050305030304" pitchFamily="18" charset="0"/>
                </a:endParaRPr>
              </a:p>
              <a:p>
                <a:pPr>
                  <a:spcBef>
                    <a:spcPct val="50000"/>
                  </a:spcBef>
                </a:pPr>
                <a:endParaRPr lang="en-US" altLang="en-US" sz="2000" b="1" dirty="0">
                  <a:solidFill>
                    <a:srgbClr val="000000"/>
                  </a:solidFill>
                  <a:latin typeface="Book Antiqua" panose="02040602050305030304" pitchFamily="18" charset="0"/>
                </a:endParaRPr>
              </a:p>
            </p:txBody>
          </p:sp>
        </mc:Choice>
        <mc:Fallback xmlns="">
          <p:sp>
            <p:nvSpPr>
              <p:cNvPr id="48" name="Text Box 4">
                <a:extLst>
                  <a:ext uri="{FF2B5EF4-FFF2-40B4-BE49-F238E27FC236}">
                    <a16:creationId xmlns:a16="http://schemas.microsoft.com/office/drawing/2014/main" id="{4424BE00-7F42-F32A-E611-893A2BD84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85900" y="2209800"/>
                <a:ext cx="7912100" cy="3790525"/>
              </a:xfrm>
              <a:prstGeom prst="rect">
                <a:avLst/>
              </a:prstGeom>
              <a:blipFill>
                <a:blip r:embed="rId2"/>
                <a:stretch>
                  <a:fillRect l="-847" t="-96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1615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5">
                <a:extLst>
                  <a:ext uri="{FF2B5EF4-FFF2-40B4-BE49-F238E27FC236}">
                    <a16:creationId xmlns:a16="http://schemas.microsoft.com/office/drawing/2014/main" xmlns="" id="{72D446B5-82C5-0887-72E3-8D6491F852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8880" y="635001"/>
                <a:ext cx="10058400" cy="2959099"/>
              </a:xfrm>
              <a:prstGeom prst="rect">
                <a:avLst/>
              </a:prstGeom>
            </p:spPr>
            <p:txBody>
              <a:bodyPr/>
              <a:lstStyle>
                <a:lvl1pPr marL="91440" indent="-91440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b="1" dirty="0" smtClean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Perkalian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Matriks</a:t>
                </a:r>
                <a:r>
                  <a:rPr lang="en-US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dengan</a:t>
                </a:r>
                <a:r>
                  <a:rPr lang="en-US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Skalar</a:t>
                </a:r>
                <a:endParaRPr lang="en-US" sz="2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Hasil </a:t>
                </a:r>
                <a:r>
                  <a:rPr lang="en-US" sz="2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perkalian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suatu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matriks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dengan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suatu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bilangan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scalar (</a:t>
                </a:r>
                <a:r>
                  <a:rPr lang="en-US" sz="2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konstanta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r>
                  <a:rPr lang="en-US" sz="2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adalah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suatu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matriks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yang </a:t>
                </a:r>
                <a:r>
                  <a:rPr lang="en-US" sz="2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tiap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elemennya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dikalikan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dengan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skalar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tersebut</a:t>
                </a:r>
                <a:endParaRPr lang="en-US" sz="2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Contoh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maka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5A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5" name="Content Placeholder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2D446B5-82C5-0887-72E3-8D6491F85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880" y="635001"/>
                <a:ext cx="10058400" cy="2959099"/>
              </a:xfrm>
              <a:prstGeom prst="rect">
                <a:avLst/>
              </a:prstGeom>
              <a:blipFill rotWithShape="1">
                <a:blip r:embed="rId2"/>
                <a:stretch>
                  <a:fillRect l="-364" t="-1235" b="-2818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698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5">
                <a:extLst>
                  <a:ext uri="{FF2B5EF4-FFF2-40B4-BE49-F238E27FC236}">
                    <a16:creationId xmlns:a16="http://schemas.microsoft.com/office/drawing/2014/main" xmlns="" id="{09A53674-0CC1-F481-D033-1ECAF53BF4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380" y="749301"/>
                <a:ext cx="10058400" cy="4864099"/>
              </a:xfrm>
              <a:prstGeom prst="rect">
                <a:avLst/>
              </a:prstGeom>
            </p:spPr>
            <p:txBody>
              <a:bodyPr/>
              <a:lstStyle>
                <a:lvl1pPr marL="91440" indent="-91440" algn="l" defTabSz="9144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b="1" dirty="0" smtClean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Perkalian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Matriks</a:t>
                </a:r>
                <a:r>
                  <a:rPr lang="en-US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dengan</a:t>
                </a:r>
                <a:r>
                  <a:rPr lang="en-US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b="1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Matriks</a:t>
                </a:r>
                <a:endParaRPr lang="en-US" sz="2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Dua </a:t>
                </a:r>
                <a:r>
                  <a:rPr lang="en-US" sz="24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buah</a:t>
                </a: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matriks</a:t>
                </a: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dapat</a:t>
                </a: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dikalikan</a:t>
                </a: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jika</a:t>
                </a: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banyak</a:t>
                </a: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kolom</a:t>
                </a: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matriks</a:t>
                </a: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pertama</a:t>
                </a: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sama</a:t>
                </a: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dengan</a:t>
                </a: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banyak</a:t>
                </a: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baris </a:t>
                </a:r>
                <a:r>
                  <a:rPr lang="en-US" sz="24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matriks</a:t>
                </a: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kedua</a:t>
                </a: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r>
                  <a:rPr lang="en-US" sz="2400" dirty="0" err="1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Contoh</a:t>
                </a: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A x B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      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1(1)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+1(4)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+1(5)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+3(1)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+3(4)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  2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+3(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5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       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Content Placeholder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9A53674-0CC1-F481-D033-1ECAF53BF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80" y="749301"/>
                <a:ext cx="10058400" cy="4864099"/>
              </a:xfrm>
              <a:prstGeom prst="rect">
                <a:avLst/>
              </a:prstGeom>
              <a:blipFill rotWithShape="1">
                <a:blip r:embed="rId2"/>
                <a:stretch>
                  <a:fillRect l="-364" t="-75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341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7D1FF083-F99E-66E4-D2DB-3BD76206EDA4}"/>
                  </a:ext>
                </a:extLst>
              </p:cNvPr>
              <p:cNvSpPr txBox="1"/>
              <p:nvPr/>
            </p:nvSpPr>
            <p:spPr>
              <a:xfrm>
                <a:off x="876300" y="453516"/>
                <a:ext cx="6096000" cy="4839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Invers </a:t>
                </a:r>
                <a:r>
                  <a:rPr lang="en-US" sz="28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Matriks</a:t>
                </a:r>
                <a:endParaRPr lang="en-US" sz="28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AutoNum type="arabicPeriod"/>
                </a:pP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Matriks</a:t>
                </a:r>
                <a:r>
                  <a:rPr lang="en-US" sz="2400" dirty="0"/>
                  <a:t> Ber-ordo 2x2</a:t>
                </a:r>
              </a:p>
              <a:p>
                <a:pPr>
                  <a:tabLst>
                    <a:tab pos="349250" algn="l"/>
                  </a:tabLst>
                </a:pPr>
                <a:r>
                  <a:rPr lang="en-US" sz="2400" dirty="0"/>
                  <a:t>	Jika 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  </a:t>
                </a:r>
                <a:r>
                  <a:rPr lang="en-US" sz="2400" dirty="0" err="1"/>
                  <a:t>maka</a:t>
                </a:r>
                <a:r>
                  <a:rPr lang="en-US" sz="2400" dirty="0"/>
                  <a:t> invers </a:t>
                </a:r>
                <a:r>
                  <a:rPr lang="en-US" sz="2400" dirty="0" err="1"/>
                  <a:t>dari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matriks</a:t>
                </a:r>
                <a:r>
                  <a:rPr lang="en-US" sz="2400" dirty="0"/>
                  <a:t> A :</a:t>
                </a:r>
              </a:p>
              <a:p>
                <a:pPr marL="514350" indent="-514350">
                  <a:buNone/>
                </a:pPr>
                <a:endParaRPr lang="en-US" sz="2400" dirty="0"/>
              </a:p>
              <a:p>
                <a:pPr marL="514350" indent="-514350">
                  <a:buNone/>
                </a:pPr>
                <a:endParaRPr lang="en-US" sz="2400" dirty="0"/>
              </a:p>
              <a:p>
                <a:pPr marL="514350" indent="-514350">
                  <a:buNone/>
                </a:pPr>
                <a:endParaRPr lang="en-US" sz="2400" dirty="0"/>
              </a:p>
              <a:p>
                <a:pPr marL="514350" indent="-514350">
                  <a:buNone/>
                </a:pPr>
                <a:endParaRPr lang="en-US" sz="2400" dirty="0"/>
              </a:p>
              <a:p>
                <a:pPr marL="514350" indent="-514350">
                  <a:buNone/>
                </a:pPr>
                <a:r>
                  <a:rPr lang="en-US" sz="2400" dirty="0"/>
                  <a:t>CTT: det (A) = ad-</a:t>
                </a:r>
                <a:r>
                  <a:rPr lang="en-US" sz="2400" dirty="0" err="1"/>
                  <a:t>bc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/>
                  <a:t> 0. Jika </a:t>
                </a:r>
                <a:r>
                  <a:rPr lang="en-US" sz="2400" dirty="0" err="1"/>
                  <a:t>sebuah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matrik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merupakan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matrik</a:t>
                </a:r>
                <a:r>
                  <a:rPr lang="en-US" sz="2400" dirty="0"/>
                  <a:t> singular, </a:t>
                </a:r>
                <a:r>
                  <a:rPr lang="en-US" sz="2400" dirty="0" err="1"/>
                  <a:t>maka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matrik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tersebut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tidak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mempunyai</a:t>
                </a:r>
                <a:r>
                  <a:rPr lang="en-US" sz="2400" dirty="0"/>
                  <a:t> invers. </a:t>
                </a:r>
              </a:p>
              <a:p>
                <a:endParaRPr lang="en-US" sz="24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D1FF083-F99E-66E4-D2DB-3BD76206E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453516"/>
                <a:ext cx="6096000" cy="4839915"/>
              </a:xfrm>
              <a:prstGeom prst="rect">
                <a:avLst/>
              </a:prstGeom>
              <a:blipFill rotWithShape="1">
                <a:blip r:embed="rId2"/>
                <a:stretch>
                  <a:fillRect l="-2100" t="-1134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>
            <a:extLst>
              <a:ext uri="{FF2B5EF4-FFF2-40B4-BE49-F238E27FC236}">
                <a16:creationId xmlns:a16="http://schemas.microsoft.com/office/drawing/2014/main" xmlns="" id="{8B4B5D62-8726-F128-9411-BCFE555CA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463843" y="2498780"/>
            <a:ext cx="4299858" cy="9504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9109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2F9E902F-B4DD-1F78-063B-237664DA88DA}"/>
                  </a:ext>
                </a:extLst>
              </p:cNvPr>
              <p:cNvSpPr txBox="1"/>
              <p:nvPr/>
            </p:nvSpPr>
            <p:spPr>
              <a:xfrm>
                <a:off x="568491" y="1174815"/>
                <a:ext cx="8084189" cy="3636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2.  </a:t>
                </a: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Matriks</a:t>
                </a:r>
                <a:r>
                  <a:rPr lang="en-US" sz="2400" dirty="0"/>
                  <a:t> Ber-ordo 3 x3</a:t>
                </a:r>
              </a:p>
              <a:p>
                <a:pPr>
                  <a:tabLst>
                    <a:tab pos="349250" algn="l"/>
                  </a:tabLst>
                </a:pPr>
                <a:r>
                  <a:rPr lang="en-US" sz="2400" dirty="0"/>
                  <a:t>	Jika 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  </a:t>
                </a:r>
                <a:r>
                  <a:rPr lang="en-US" sz="2400" dirty="0" err="1"/>
                  <a:t>maka</a:t>
                </a:r>
                <a:r>
                  <a:rPr lang="en-US" sz="2400" dirty="0"/>
                  <a:t> invers </a:t>
                </a:r>
                <a:r>
                  <a:rPr lang="en-US" sz="2400" dirty="0" err="1"/>
                  <a:t>dari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matriks</a:t>
                </a:r>
                <a:r>
                  <a:rPr lang="en-US" sz="2400" dirty="0"/>
                  <a:t> A :</a:t>
                </a:r>
              </a:p>
              <a:p>
                <a:pPr marL="514350" indent="-514350">
                  <a:buNone/>
                </a:pPr>
                <a:endParaRPr lang="en-US" sz="2400" dirty="0"/>
              </a:p>
              <a:p>
                <a:pPr marL="514350" indent="-514350">
                  <a:buNone/>
                </a:pPr>
                <a:r>
                  <a:rPr lang="en-US" sz="2400" dirty="0"/>
                  <a:t>   </a:t>
                </a:r>
              </a:p>
              <a:p>
                <a:pPr marL="514350" indent="-514350">
                  <a:buNone/>
                </a:pPr>
                <a:endParaRPr lang="en-US" sz="2400" dirty="0"/>
              </a:p>
              <a:p>
                <a:pPr marL="514350" indent="-514350">
                  <a:buNone/>
                </a:pPr>
                <a:endParaRPr lang="en-US" sz="2400" dirty="0"/>
              </a:p>
              <a:p>
                <a:pPr marL="514350" indent="-514350">
                  <a:buNone/>
                </a:pPr>
                <a:r>
                  <a:rPr lang="en-US" sz="2400" dirty="0"/>
                  <a:t>Det (A) = |A| = </a:t>
                </a:r>
                <a:r>
                  <a:rPr lang="en-US" sz="2400" dirty="0" err="1"/>
                  <a:t>aei</a:t>
                </a:r>
                <a:r>
                  <a:rPr lang="en-US" sz="2400" dirty="0"/>
                  <a:t> + </a:t>
                </a:r>
                <a:r>
                  <a:rPr lang="en-US" sz="2400" dirty="0" err="1"/>
                  <a:t>bfg</a:t>
                </a:r>
                <a:r>
                  <a:rPr lang="en-US" sz="2400" dirty="0"/>
                  <a:t> + </a:t>
                </a:r>
                <a:r>
                  <a:rPr lang="en-US" sz="2400" dirty="0" err="1"/>
                  <a:t>cdh</a:t>
                </a:r>
                <a:r>
                  <a:rPr lang="en-US" sz="2400" dirty="0"/>
                  <a:t> – </a:t>
                </a:r>
                <a:r>
                  <a:rPr lang="en-US" sz="2400" dirty="0" err="1"/>
                  <a:t>ceg</a:t>
                </a:r>
                <a:r>
                  <a:rPr lang="en-US" sz="2400" dirty="0"/>
                  <a:t> – </a:t>
                </a:r>
                <a:r>
                  <a:rPr lang="en-US" sz="2400" dirty="0" err="1"/>
                  <a:t>afh</a:t>
                </a:r>
                <a:r>
                  <a:rPr lang="en-US" sz="2400" dirty="0"/>
                  <a:t> - </a:t>
                </a:r>
                <a:r>
                  <a:rPr lang="en-US" sz="2400" dirty="0" err="1"/>
                  <a:t>bdi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F9E902F-B4DD-1F78-063B-237664DA8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91" y="1174815"/>
                <a:ext cx="8084189" cy="3636060"/>
              </a:xfrm>
              <a:prstGeom prst="rect">
                <a:avLst/>
              </a:prstGeom>
              <a:blipFill rotWithShape="1">
                <a:blip r:embed="rId2"/>
                <a:stretch>
                  <a:fillRect l="-1131" t="-1342" b="-302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E81D686-FFA1-7224-5895-4DD6ADF1B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29801"/>
          <a:stretch/>
        </p:blipFill>
        <p:spPr bwMode="auto">
          <a:xfrm>
            <a:off x="1642442" y="3086738"/>
            <a:ext cx="2409157" cy="7892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2806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DB80A52-A4F2-F403-8BD0-611DE12AFA1C}"/>
              </a:ext>
            </a:extLst>
          </p:cNvPr>
          <p:cNvSpPr txBox="1"/>
          <p:nvPr/>
        </p:nvSpPr>
        <p:spPr>
          <a:xfrm>
            <a:off x="3046997" y="32443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8CE2DE6-0443-ABCD-E402-E16D224E2CD5}"/>
              </a:ext>
            </a:extLst>
          </p:cNvPr>
          <p:cNvSpPr txBox="1"/>
          <p:nvPr/>
        </p:nvSpPr>
        <p:spPr>
          <a:xfrm>
            <a:off x="3046997" y="32443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Google Shape;95;p19"/>
          <p:cNvSpPr txBox="1">
            <a:spLocks/>
          </p:cNvSpPr>
          <p:nvPr/>
        </p:nvSpPr>
        <p:spPr>
          <a:xfrm>
            <a:off x="1031600" y="2408600"/>
            <a:ext cx="10128800" cy="2040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333"/>
              </a:spcAft>
            </a:pPr>
            <a:r>
              <a:rPr lang="id-ID" sz="6400" b="1" dirty="0" smtClean="0">
                <a:solidFill>
                  <a:schemeClr val="tx1"/>
                </a:solidFill>
              </a:rPr>
              <a:t>Penyelesaian Persamaan Linier</a:t>
            </a:r>
            <a:endParaRPr lang="id-ID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228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DB80A52-A4F2-F403-8BD0-611DE12AFA1C}"/>
              </a:ext>
            </a:extLst>
          </p:cNvPr>
          <p:cNvSpPr txBox="1"/>
          <p:nvPr/>
        </p:nvSpPr>
        <p:spPr>
          <a:xfrm>
            <a:off x="3046997" y="32443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8CE2DE6-0443-ABCD-E402-E16D224E2CD5}"/>
              </a:ext>
            </a:extLst>
          </p:cNvPr>
          <p:cNvSpPr txBox="1"/>
          <p:nvPr/>
        </p:nvSpPr>
        <p:spPr>
          <a:xfrm>
            <a:off x="3046997" y="32443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6" name="Google Shape;100;p20"/>
          <p:cNvSpPr txBox="1">
            <a:spLocks/>
          </p:cNvSpPr>
          <p:nvPr/>
        </p:nvSpPr>
        <p:spPr>
          <a:xfrm>
            <a:off x="653667" y="600200"/>
            <a:ext cx="7838400" cy="5454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ct val="45833"/>
            </a:pPr>
            <a:r>
              <a:rPr lang="id-ID" sz="3200" dirty="0" smtClean="0">
                <a:solidFill>
                  <a:schemeClr val="tx1"/>
                </a:solidFill>
              </a:rPr>
              <a:t>Penyelesaian persamaan linier adalah untuk mendapatkan nilai variabel-variabel pembangun persamaan linier. Terdapat beberapa metoda yaitu :</a:t>
            </a:r>
          </a:p>
          <a:p>
            <a:pPr marL="609585" indent="-487668">
              <a:spcBef>
                <a:spcPts val="1333"/>
              </a:spcBef>
              <a:buSzPct val="100000"/>
              <a:buFontTx/>
              <a:buAutoNum type="arabicPeriod"/>
            </a:pPr>
            <a:r>
              <a:rPr lang="id-ID" sz="3200" dirty="0" smtClean="0">
                <a:solidFill>
                  <a:schemeClr val="tx1"/>
                </a:solidFill>
              </a:rPr>
              <a:t>Metoda substitusi atau metoda konvensional </a:t>
            </a:r>
          </a:p>
          <a:p>
            <a:pPr marL="609585" indent="-487668">
              <a:buSzPct val="100000"/>
              <a:buFontTx/>
              <a:buAutoNum type="arabicPeriod"/>
            </a:pPr>
            <a:r>
              <a:rPr lang="id-ID" sz="3200" dirty="0" smtClean="0">
                <a:solidFill>
                  <a:schemeClr val="tx1"/>
                </a:solidFill>
              </a:rPr>
              <a:t>Metoda Cremer</a:t>
            </a:r>
          </a:p>
          <a:p>
            <a:pPr marL="609585" indent="-487668">
              <a:buSzPct val="100000"/>
              <a:buFontTx/>
              <a:buAutoNum type="arabicPeriod"/>
            </a:pPr>
            <a:r>
              <a:rPr lang="id-ID" sz="3200" dirty="0" smtClean="0">
                <a:solidFill>
                  <a:schemeClr val="tx1"/>
                </a:solidFill>
              </a:rPr>
              <a:t>Metoda Operasi Baris Elementer (OBE)</a:t>
            </a:r>
          </a:p>
          <a:p>
            <a:pPr marL="609585" indent="-487668">
              <a:buSzPct val="100000"/>
              <a:buFontTx/>
              <a:buAutoNum type="arabicPeriod"/>
            </a:pPr>
            <a:r>
              <a:rPr lang="id-ID" sz="3200" dirty="0" smtClean="0">
                <a:solidFill>
                  <a:schemeClr val="tx1"/>
                </a:solidFill>
              </a:rPr>
              <a:t>Metoda Gauss</a:t>
            </a:r>
          </a:p>
          <a:p>
            <a:pPr marL="609585" indent="-487668">
              <a:buSzPct val="100000"/>
              <a:buFontTx/>
              <a:buAutoNum type="arabicPeriod"/>
            </a:pPr>
            <a:r>
              <a:rPr lang="id-ID" sz="3200" dirty="0" smtClean="0">
                <a:solidFill>
                  <a:schemeClr val="tx1"/>
                </a:solidFill>
              </a:rPr>
              <a:t>Metoda Gauss-Jordan</a:t>
            </a:r>
          </a:p>
          <a:p>
            <a:pPr>
              <a:spcBef>
                <a:spcPts val="1333"/>
              </a:spcBef>
            </a:pPr>
            <a:endParaRPr lang="id-ID" dirty="0">
              <a:solidFill>
                <a:schemeClr val="tx1"/>
              </a:solidFill>
            </a:endParaRPr>
          </a:p>
        </p:txBody>
      </p:sp>
      <p:grpSp>
        <p:nvGrpSpPr>
          <p:cNvPr id="7" name="Google Shape;101;p20"/>
          <p:cNvGrpSpPr/>
          <p:nvPr/>
        </p:nvGrpSpPr>
        <p:grpSpPr>
          <a:xfrm>
            <a:off x="9041851" y="3285380"/>
            <a:ext cx="2949400" cy="3382768"/>
            <a:chOff x="6803275" y="395363"/>
            <a:chExt cx="2212050" cy="2537076"/>
          </a:xfrm>
        </p:grpSpPr>
        <p:pic>
          <p:nvPicPr>
            <p:cNvPr id="8" name="Google Shape;102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03;p20" descr="Piece of duct tape sticking a note to the slide"/>
            <p:cNvPicPr preferRelativeResize="0"/>
            <p:nvPr/>
          </p:nvPicPr>
          <p:blipFill rotWithShape="1">
            <a:blip r:embed="rId3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04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b="1" dirty="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>
                <a:spcBef>
                  <a:spcPts val="1067"/>
                </a:spcBef>
                <a:spcAft>
                  <a:spcPts val="1067"/>
                </a:spcAft>
              </a:pPr>
              <a:r>
                <a:rPr lang="en" sz="16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OBE (Operasi Baris Elementer) adalah salah satu teknik yang umum digunakan untuk menyelesaikan sistem persamaan linear. </a:t>
              </a:r>
              <a:endParaRPr sz="16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601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DB80A52-A4F2-F403-8BD0-611DE12AFA1C}"/>
              </a:ext>
            </a:extLst>
          </p:cNvPr>
          <p:cNvSpPr txBox="1"/>
          <p:nvPr/>
        </p:nvSpPr>
        <p:spPr>
          <a:xfrm>
            <a:off x="3046997" y="32443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8CE2DE6-0443-ABCD-E402-E16D224E2CD5}"/>
              </a:ext>
            </a:extLst>
          </p:cNvPr>
          <p:cNvSpPr txBox="1"/>
          <p:nvPr/>
        </p:nvSpPr>
        <p:spPr>
          <a:xfrm>
            <a:off x="3046997" y="32443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Google Shape;109;p21"/>
          <p:cNvSpPr txBox="1">
            <a:spLocks/>
          </p:cNvSpPr>
          <p:nvPr/>
        </p:nvSpPr>
        <p:spPr>
          <a:xfrm>
            <a:off x="653666" y="600200"/>
            <a:ext cx="10796805" cy="4695131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4800" b="1" dirty="0" smtClean="0">
                <a:solidFill>
                  <a:schemeClr val="tx1"/>
                </a:solidFill>
              </a:rPr>
              <a:t>Contoh Persamaan Linier </a:t>
            </a:r>
            <a:endParaRPr lang="en-US" sz="4800" b="1" dirty="0" smtClean="0">
              <a:solidFill>
                <a:schemeClr val="tx1"/>
              </a:solidFill>
            </a:endParaRPr>
          </a:p>
          <a:p>
            <a:pPr algn="ctr"/>
            <a:r>
              <a:rPr lang="id-ID" sz="4800" b="1" dirty="0" smtClean="0">
                <a:solidFill>
                  <a:schemeClr val="tx1"/>
                </a:solidFill>
              </a:rPr>
              <a:t>Operasi Baris Elementer (OBE)</a:t>
            </a:r>
            <a:endParaRPr lang="id-ID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4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xmlns="" id="{8F9D0B8E-3190-B2EA-E3BE-5D40C84017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6976963"/>
                  </p:ext>
                </p:extLst>
              </p:nvPr>
            </p:nvGraphicFramePr>
            <p:xfrm>
              <a:off x="739302" y="1376371"/>
              <a:ext cx="10739336" cy="464489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66984">
                      <a:extLst>
                        <a:ext uri="{9D8B030D-6E8A-4147-A177-3AD203B41FA5}">
                          <a16:colId xmlns:a16="http://schemas.microsoft.com/office/drawing/2014/main" xmlns="" val="2130082567"/>
                        </a:ext>
                      </a:extLst>
                    </a:gridCol>
                    <a:gridCol w="1203450">
                      <a:extLst>
                        <a:ext uri="{9D8B030D-6E8A-4147-A177-3AD203B41FA5}">
                          <a16:colId xmlns:a16="http://schemas.microsoft.com/office/drawing/2014/main" xmlns="" val="682950985"/>
                        </a:ext>
                      </a:extLst>
                    </a:gridCol>
                    <a:gridCol w="3482502">
                      <a:extLst>
                        <a:ext uri="{9D8B030D-6E8A-4147-A177-3AD203B41FA5}">
                          <a16:colId xmlns:a16="http://schemas.microsoft.com/office/drawing/2014/main" xmlns="" val="2500310410"/>
                        </a:ext>
                      </a:extLst>
                    </a:gridCol>
                    <a:gridCol w="661481">
                      <a:extLst>
                        <a:ext uri="{9D8B030D-6E8A-4147-A177-3AD203B41FA5}">
                          <a16:colId xmlns:a16="http://schemas.microsoft.com/office/drawing/2014/main" xmlns="" val="3871152774"/>
                        </a:ext>
                      </a:extLst>
                    </a:gridCol>
                    <a:gridCol w="1459149">
                      <a:extLst>
                        <a:ext uri="{9D8B030D-6E8A-4147-A177-3AD203B41FA5}">
                          <a16:colId xmlns:a16="http://schemas.microsoft.com/office/drawing/2014/main" xmlns="" val="3481682572"/>
                        </a:ext>
                      </a:extLst>
                    </a:gridCol>
                    <a:gridCol w="3365770">
                      <a:extLst>
                        <a:ext uri="{9D8B030D-6E8A-4147-A177-3AD203B41FA5}">
                          <a16:colId xmlns:a16="http://schemas.microsoft.com/office/drawing/2014/main" xmlns="" val="190397592"/>
                        </a:ext>
                      </a:extLst>
                    </a:gridCol>
                  </a:tblGrid>
                  <a:tr h="6554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No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Lambang</a:t>
                          </a:r>
                          <a:endParaRPr lang="en-US" sz="2000" dirty="0"/>
                        </a:p>
                      </a:txBody>
                      <a:tcPr anchor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Arti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No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Lambang</a:t>
                          </a:r>
                          <a:endParaRPr lang="en-US" sz="2000" dirty="0"/>
                        </a:p>
                      </a:txBody>
                      <a:tcPr anchor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Arti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904071517"/>
                      </a:ext>
                    </a:extLst>
                  </a:tr>
                  <a:tr h="4312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/>
                                  </a:rPr>
                                  <m:t>∈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elemen</a:t>
                          </a:r>
                          <a:r>
                            <a:rPr lang="en-US" sz="2000" dirty="0"/>
                            <a:t> / </a:t>
                          </a:r>
                          <a:r>
                            <a:rPr lang="en-US" sz="2000" dirty="0" err="1"/>
                            <a:t>anggota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/>
                                  </a:rPr>
                                  <m:t>⨁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Beda </a:t>
                          </a:r>
                          <a:r>
                            <a:rPr lang="en-US" sz="2000" dirty="0" err="1"/>
                            <a:t>simetri</a:t>
                          </a:r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726066019"/>
                      </a:ext>
                    </a:extLst>
                  </a:tr>
                  <a:tr h="4312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/>
                                  </a:rPr>
                                  <m:t>∉</m:t>
                                </m:r>
                              </m:oMath>
                            </m:oMathPara>
                          </a14:m>
                          <a:endParaRPr lang="en-US" sz="2000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Bukan</a:t>
                          </a:r>
                          <a:r>
                            <a:rPr lang="en-US" sz="2000" dirty="0"/>
                            <a:t> </a:t>
                          </a:r>
                          <a:r>
                            <a:rPr lang="en-US" sz="2000" dirty="0" err="1"/>
                            <a:t>elemen</a:t>
                          </a:r>
                          <a:r>
                            <a:rPr lang="en-US" sz="2000" dirty="0"/>
                            <a:t> / </a:t>
                          </a:r>
                          <a:r>
                            <a:rPr lang="en-US" sz="2000" dirty="0" err="1"/>
                            <a:t>bukan</a:t>
                          </a:r>
                          <a:r>
                            <a:rPr lang="en-US" sz="2000" dirty="0"/>
                            <a:t> </a:t>
                          </a:r>
                          <a:r>
                            <a:rPr lang="en-US" sz="2000" dirty="0" err="1"/>
                            <a:t>anggota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/>
                                  </a:rPr>
                                  <m:t>∀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Setiap</a:t>
                          </a:r>
                          <a:r>
                            <a:rPr lang="en-US" sz="2000" dirty="0"/>
                            <a:t> / </a:t>
                          </a:r>
                          <a:r>
                            <a:rPr lang="en-US" sz="2000" dirty="0" err="1"/>
                            <a:t>semua</a:t>
                          </a:r>
                          <a:r>
                            <a:rPr lang="en-US" sz="2000" dirty="0"/>
                            <a:t> / for 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279278292"/>
                      </a:ext>
                    </a:extLst>
                  </a:tr>
                  <a:tr h="4312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/>
                                  </a:rPr>
                                  <m:t>⊂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Himpunan</a:t>
                          </a:r>
                          <a:r>
                            <a:rPr lang="en-US" sz="2000" dirty="0"/>
                            <a:t> </a:t>
                          </a:r>
                          <a:r>
                            <a:rPr lang="en-US" sz="2000" dirty="0" err="1"/>
                            <a:t>bagian</a:t>
                          </a:r>
                          <a:r>
                            <a:rPr lang="en-US" sz="2000" dirty="0"/>
                            <a:t> (proper subset)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/>
                                  </a:rPr>
                                  <m:t>∃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Sebagian / there exist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464605874"/>
                      </a:ext>
                    </a:extLst>
                  </a:tr>
                  <a:tr h="4312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/>
                                  </a:rPr>
                                  <m:t>⊄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Bukan</a:t>
                          </a:r>
                          <a:r>
                            <a:rPr lang="en-US" sz="2000" dirty="0"/>
                            <a:t> </a:t>
                          </a:r>
                          <a:r>
                            <a:rPr lang="en-US" sz="2000" dirty="0" err="1"/>
                            <a:t>himpunan</a:t>
                          </a:r>
                          <a:r>
                            <a:rPr lang="en-US" sz="2000" dirty="0"/>
                            <a:t> </a:t>
                          </a:r>
                          <a:r>
                            <a:rPr lang="en-US" sz="2000" dirty="0" err="1"/>
                            <a:t>bagian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/>
                                  </a:rPr>
                                  <m:t>∧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Operator AND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691907112"/>
                      </a:ext>
                    </a:extLst>
                  </a:tr>
                  <a:tr h="4312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/>
                                  </a:rPr>
                                  <m:t>⊆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Himpunan</a:t>
                          </a:r>
                          <a:r>
                            <a:rPr lang="en-US" sz="2000" dirty="0"/>
                            <a:t> </a:t>
                          </a:r>
                          <a:r>
                            <a:rPr lang="en-US" sz="2000" dirty="0" err="1"/>
                            <a:t>bagian</a:t>
                          </a:r>
                          <a:r>
                            <a:rPr lang="en-US" sz="2000" dirty="0"/>
                            <a:t> (subset)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/>
                                  </a:rPr>
                                  <m:t>∨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Operator OR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2413769806"/>
                      </a:ext>
                    </a:extLst>
                  </a:tr>
                  <a:tr h="4312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/>
                                  </a:rPr>
                                  <m:t>∩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Irisan</a:t>
                          </a:r>
                          <a:r>
                            <a:rPr lang="en-US" sz="2000" dirty="0"/>
                            <a:t> /</a:t>
                          </a:r>
                          <a:r>
                            <a:rPr lang="en-US" sz="2000" dirty="0" err="1"/>
                            <a:t>konjungsi</a:t>
                          </a:r>
                          <a:r>
                            <a:rPr lang="en-US" sz="2000" dirty="0"/>
                            <a:t>/ conjunction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/>
                                  </a:rPr>
                                  <m:t>→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Jika . . .  </a:t>
                          </a:r>
                          <a:r>
                            <a:rPr lang="en-US" sz="2000" dirty="0" err="1"/>
                            <a:t>Maka</a:t>
                          </a:r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3679971139"/>
                      </a:ext>
                    </a:extLst>
                  </a:tr>
                  <a:tr h="4312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/>
                                  </a:rPr>
                                  <m:t>∪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gabungan</a:t>
                          </a:r>
                          <a:r>
                            <a:rPr lang="en-US" sz="2000" dirty="0"/>
                            <a:t> /</a:t>
                          </a:r>
                          <a:r>
                            <a:rPr lang="en-US" sz="2000" dirty="0" err="1"/>
                            <a:t>disjungsi</a:t>
                          </a:r>
                          <a:r>
                            <a:rPr lang="en-US" sz="2000" dirty="0"/>
                            <a:t>/ disjunction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/>
                                  </a:rPr>
                                  <m:t>⟺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Ekivalen</a:t>
                          </a:r>
                          <a:r>
                            <a:rPr lang="en-US" sz="2000" dirty="0"/>
                            <a:t> / </a:t>
                          </a:r>
                          <a:r>
                            <a:rPr lang="en-US" sz="2000" dirty="0" err="1"/>
                            <a:t>jika</a:t>
                          </a:r>
                          <a:r>
                            <a:rPr lang="en-US" sz="2000" dirty="0"/>
                            <a:t> dan </a:t>
                          </a:r>
                          <a:r>
                            <a:rPr lang="en-US" sz="2000" dirty="0" err="1"/>
                            <a:t>hanya</a:t>
                          </a:r>
                          <a:r>
                            <a:rPr lang="en-US" sz="2000" dirty="0"/>
                            <a:t> </a:t>
                          </a:r>
                          <a:r>
                            <a:rPr lang="en-US" sz="2000" dirty="0" err="1"/>
                            <a:t>jika</a:t>
                          </a:r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601371081"/>
                      </a:ext>
                    </a:extLst>
                  </a:tr>
                  <a:tr h="4312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Himpunan</a:t>
                          </a:r>
                          <a:r>
                            <a:rPr lang="en-US" sz="2000" dirty="0"/>
                            <a:t> </a:t>
                          </a:r>
                          <a:r>
                            <a:rPr lang="en-US" sz="2000" dirty="0" err="1"/>
                            <a:t>kosong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23484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F9D0B8E-3190-B2EA-E3BE-5D40C84017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6976963"/>
                  </p:ext>
                </p:extLst>
              </p:nvPr>
            </p:nvGraphicFramePr>
            <p:xfrm>
              <a:off x="739302" y="1376371"/>
              <a:ext cx="10739336" cy="464489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6698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130082567"/>
                        </a:ext>
                      </a:extLst>
                    </a:gridCol>
                    <a:gridCol w="120345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682950985"/>
                        </a:ext>
                      </a:extLst>
                    </a:gridCol>
                    <a:gridCol w="348250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500310410"/>
                        </a:ext>
                      </a:extLst>
                    </a:gridCol>
                    <a:gridCol w="661481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871152774"/>
                        </a:ext>
                      </a:extLst>
                    </a:gridCol>
                    <a:gridCol w="145914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481682572"/>
                        </a:ext>
                      </a:extLst>
                    </a:gridCol>
                    <a:gridCol w="336577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90397592"/>
                        </a:ext>
                      </a:extLst>
                    </a:gridCol>
                  </a:tblGrid>
                  <a:tr h="6554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No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Lambang</a:t>
                          </a:r>
                          <a:endParaRPr lang="en-US" sz="2000" dirty="0"/>
                        </a:p>
                      </a:txBody>
                      <a:tcPr anchor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Arti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No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err="1"/>
                            <a:t>Lambang</a:t>
                          </a:r>
                          <a:endParaRPr lang="en-US" sz="2000" dirty="0"/>
                        </a:p>
                      </a:txBody>
                      <a:tcPr anchor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Arti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904071517"/>
                      </a:ext>
                    </a:extLst>
                  </a:tr>
                  <a:tr h="4312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7208" t="-155714" r="-747208" b="-85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elemen</a:t>
                          </a:r>
                          <a:r>
                            <a:rPr lang="en-US" sz="2000" dirty="0"/>
                            <a:t> / </a:t>
                          </a:r>
                          <a:r>
                            <a:rPr lang="en-US" sz="2000" dirty="0" err="1"/>
                            <a:t>anggota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04167" t="-155714" r="-230000" b="-85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Beda </a:t>
                          </a:r>
                          <a:r>
                            <a:rPr lang="en-US" sz="2000" dirty="0" err="1"/>
                            <a:t>simetri</a:t>
                          </a:r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726066019"/>
                      </a:ext>
                    </a:extLst>
                  </a:tr>
                  <a:tr h="4312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7208" t="-252113" r="-747208" b="-7436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Bukan</a:t>
                          </a:r>
                          <a:r>
                            <a:rPr lang="en-US" sz="2000" dirty="0"/>
                            <a:t> </a:t>
                          </a:r>
                          <a:r>
                            <a:rPr lang="en-US" sz="2000" dirty="0" err="1"/>
                            <a:t>elemen</a:t>
                          </a:r>
                          <a:r>
                            <a:rPr lang="en-US" sz="2000" dirty="0"/>
                            <a:t> / </a:t>
                          </a:r>
                          <a:r>
                            <a:rPr lang="en-US" sz="2000" dirty="0" err="1"/>
                            <a:t>bukan</a:t>
                          </a:r>
                          <a:r>
                            <a:rPr lang="en-US" sz="2000" dirty="0"/>
                            <a:t> </a:t>
                          </a:r>
                          <a:r>
                            <a:rPr lang="en-US" sz="2000" dirty="0" err="1"/>
                            <a:t>anggota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04167" t="-252113" r="-230000" b="-7436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Setiap</a:t>
                          </a:r>
                          <a:r>
                            <a:rPr lang="en-US" sz="2000" dirty="0"/>
                            <a:t> / </a:t>
                          </a:r>
                          <a:r>
                            <a:rPr lang="en-US" sz="2000" dirty="0" err="1"/>
                            <a:t>semua</a:t>
                          </a:r>
                          <a:r>
                            <a:rPr lang="en-US" sz="2000" dirty="0"/>
                            <a:t> / for all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279278292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7208" t="-217391" r="-747208" b="-35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Himpunan</a:t>
                          </a:r>
                          <a:r>
                            <a:rPr lang="en-US" sz="2000" dirty="0"/>
                            <a:t> </a:t>
                          </a:r>
                          <a:r>
                            <a:rPr lang="en-US" sz="2000" dirty="0" err="1"/>
                            <a:t>bagian</a:t>
                          </a:r>
                          <a:r>
                            <a:rPr lang="en-US" sz="2000" dirty="0"/>
                            <a:t> (proper subset)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04167" t="-217391" r="-230000" b="-35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Sebagian / there exist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64605874"/>
                      </a:ext>
                    </a:extLst>
                  </a:tr>
                  <a:tr h="4312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7208" t="-514085" r="-747208" b="-481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Bukan</a:t>
                          </a:r>
                          <a:r>
                            <a:rPr lang="en-US" sz="2000" dirty="0"/>
                            <a:t> </a:t>
                          </a:r>
                          <a:r>
                            <a:rPr lang="en-US" sz="2000" dirty="0" err="1"/>
                            <a:t>himpunan</a:t>
                          </a:r>
                          <a:r>
                            <a:rPr lang="en-US" sz="2000" dirty="0"/>
                            <a:t> </a:t>
                          </a:r>
                          <a:r>
                            <a:rPr lang="en-US" sz="2000" dirty="0" err="1"/>
                            <a:t>bagian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04167" t="-514085" r="-230000" b="-481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Operator AND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91907112"/>
                      </a:ext>
                    </a:extLst>
                  </a:tr>
                  <a:tr h="4312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7208" t="-614085" r="-747208" b="-381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Himpunan</a:t>
                          </a:r>
                          <a:r>
                            <a:rPr lang="en-US" sz="2000" dirty="0"/>
                            <a:t> </a:t>
                          </a:r>
                          <a:r>
                            <a:rPr lang="en-US" sz="2000" dirty="0" err="1"/>
                            <a:t>bagian</a:t>
                          </a:r>
                          <a:r>
                            <a:rPr lang="en-US" sz="2000" dirty="0"/>
                            <a:t> (subset)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04167" t="-614085" r="-230000" b="-381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Operator OR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13769806"/>
                      </a:ext>
                    </a:extLst>
                  </a:tr>
                  <a:tr h="4312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7208" t="-724286" r="-747208" b="-28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Irisan</a:t>
                          </a:r>
                          <a:r>
                            <a:rPr lang="en-US" sz="2000" dirty="0"/>
                            <a:t> /</a:t>
                          </a:r>
                          <a:r>
                            <a:rPr lang="en-US" sz="2000" dirty="0" err="1"/>
                            <a:t>konjungsi</a:t>
                          </a:r>
                          <a:r>
                            <a:rPr lang="en-US" sz="2000" dirty="0"/>
                            <a:t>/ conjunction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04167" t="-724286" r="-230000" b="-28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Jika . . .  </a:t>
                          </a:r>
                          <a:r>
                            <a:rPr lang="en-US" sz="2000" dirty="0" err="1"/>
                            <a:t>Maka</a:t>
                          </a:r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679971139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7208" t="-501739" r="-747208" b="-7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err="1"/>
                            <a:t>gabungan</a:t>
                          </a:r>
                          <a:r>
                            <a:rPr lang="en-US" sz="2000" dirty="0"/>
                            <a:t> /</a:t>
                          </a:r>
                          <a:r>
                            <a:rPr lang="en-US" sz="2000" dirty="0" err="1"/>
                            <a:t>disjungsi</a:t>
                          </a:r>
                          <a:r>
                            <a:rPr lang="en-US" sz="2000" dirty="0"/>
                            <a:t>/ disjunction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04167" t="-501739" r="-230000" b="-7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Ekivalen</a:t>
                          </a:r>
                          <a:r>
                            <a:rPr lang="en-US" sz="2000" dirty="0"/>
                            <a:t> / </a:t>
                          </a:r>
                          <a:r>
                            <a:rPr lang="en-US" sz="2000" dirty="0" err="1"/>
                            <a:t>jika</a:t>
                          </a:r>
                          <a:r>
                            <a:rPr lang="en-US" sz="2000" dirty="0"/>
                            <a:t> dan </a:t>
                          </a:r>
                          <a:r>
                            <a:rPr lang="en-US" sz="2000" dirty="0" err="1"/>
                            <a:t>hanya</a:t>
                          </a:r>
                          <a:r>
                            <a:rPr lang="en-US" sz="2000" dirty="0"/>
                            <a:t> </a:t>
                          </a:r>
                          <a:r>
                            <a:rPr lang="en-US" sz="2000" dirty="0" err="1"/>
                            <a:t>jika</a:t>
                          </a:r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01371081"/>
                      </a:ext>
                    </a:extLst>
                  </a:tr>
                  <a:tr h="4312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d-ID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47208" t="-974648" r="-747208" b="-211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Himpunan</a:t>
                          </a:r>
                          <a:r>
                            <a:rPr lang="en-US" sz="2000" dirty="0"/>
                            <a:t> </a:t>
                          </a:r>
                          <a:r>
                            <a:rPr lang="en-US" sz="2000" dirty="0" err="1"/>
                            <a:t>kosong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23484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1D113D6-D9E4-176C-32EE-BD2B426C57A0}"/>
              </a:ext>
            </a:extLst>
          </p:cNvPr>
          <p:cNvSpPr txBox="1"/>
          <p:nvPr/>
        </p:nvSpPr>
        <p:spPr>
          <a:xfrm>
            <a:off x="831018" y="505997"/>
            <a:ext cx="86573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b="1" dirty="0" err="1" smtClean="0">
                <a:solidFill>
                  <a:schemeClr val="tx1"/>
                </a:solidFill>
              </a:rPr>
              <a:t>Lambang</a:t>
            </a:r>
            <a:r>
              <a:rPr lang="en-ID" sz="4000" b="1" dirty="0" smtClean="0">
                <a:solidFill>
                  <a:schemeClr val="tx1"/>
                </a:solidFill>
              </a:rPr>
              <a:t> – </a:t>
            </a:r>
            <a:r>
              <a:rPr lang="en-ID" sz="4000" b="1" dirty="0" err="1" smtClean="0">
                <a:solidFill>
                  <a:schemeClr val="tx1"/>
                </a:solidFill>
              </a:rPr>
              <a:t>Lambang</a:t>
            </a:r>
            <a:r>
              <a:rPr lang="en-ID" sz="4000" b="1" dirty="0" smtClean="0">
                <a:solidFill>
                  <a:schemeClr val="tx1"/>
                </a:solidFill>
              </a:rPr>
              <a:t> </a:t>
            </a:r>
            <a:r>
              <a:rPr lang="en-ID" sz="4000" b="1" dirty="0" err="1" smtClean="0">
                <a:solidFill>
                  <a:schemeClr val="tx1"/>
                </a:solidFill>
              </a:rPr>
              <a:t>Himpunan</a:t>
            </a:r>
            <a:r>
              <a:rPr lang="en-ID" sz="4000" b="1" dirty="0" smtClean="0">
                <a:solidFill>
                  <a:schemeClr val="tx1"/>
                </a:solidFill>
              </a:rPr>
              <a:t>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788683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DB80A52-A4F2-F403-8BD0-611DE12AFA1C}"/>
              </a:ext>
            </a:extLst>
          </p:cNvPr>
          <p:cNvSpPr txBox="1"/>
          <p:nvPr/>
        </p:nvSpPr>
        <p:spPr>
          <a:xfrm>
            <a:off x="3046997" y="32443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8CE2DE6-0443-ABCD-E402-E16D224E2CD5}"/>
              </a:ext>
            </a:extLst>
          </p:cNvPr>
          <p:cNvSpPr txBox="1"/>
          <p:nvPr/>
        </p:nvSpPr>
        <p:spPr>
          <a:xfrm>
            <a:off x="3046997" y="32443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Google Shape;114;p22"/>
          <p:cNvSpPr txBox="1">
            <a:spLocks/>
          </p:cNvSpPr>
          <p:nvPr/>
        </p:nvSpPr>
        <p:spPr>
          <a:xfrm>
            <a:off x="653667" y="600200"/>
            <a:ext cx="10866800" cy="8696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2800" dirty="0" smtClean="0">
                <a:solidFill>
                  <a:schemeClr val="tx1"/>
                </a:solidFill>
              </a:rPr>
              <a:t>Misalkan kita memiliki sistem persamaan linear:</a:t>
            </a:r>
            <a:endParaRPr lang="fi-FI" sz="2800" dirty="0">
              <a:solidFill>
                <a:schemeClr val="tx1"/>
              </a:solidFill>
            </a:endParaRPr>
          </a:p>
        </p:txBody>
      </p:sp>
      <p:sp>
        <p:nvSpPr>
          <p:cNvPr id="7" name="Google Shape;116;p22"/>
          <p:cNvSpPr txBox="1">
            <a:spLocks/>
          </p:cNvSpPr>
          <p:nvPr/>
        </p:nvSpPr>
        <p:spPr>
          <a:xfrm>
            <a:off x="662600" y="2931419"/>
            <a:ext cx="10866800" cy="19980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2800" dirty="0" smtClean="0">
                <a:solidFill>
                  <a:schemeClr val="tx1"/>
                </a:solidFill>
              </a:rPr>
              <a:t>Langkah-langkahnya adalah sebagai berikut:</a:t>
            </a:r>
          </a:p>
          <a:p>
            <a:pPr>
              <a:buClr>
                <a:schemeClr val="dk1"/>
              </a:buClr>
              <a:buSzPct val="45833"/>
            </a:pPr>
            <a:endParaRPr lang="id-ID" sz="2800" dirty="0" smtClean="0">
              <a:solidFill>
                <a:schemeClr val="tx1"/>
              </a:solidFill>
            </a:endParaRPr>
          </a:p>
          <a:p>
            <a:pPr marL="609585" indent="-453802">
              <a:buSzPct val="100000"/>
              <a:buFontTx/>
              <a:buAutoNum type="arabicPeriod"/>
            </a:pPr>
            <a:r>
              <a:rPr lang="id-ID" sz="2800" b="1" dirty="0" smtClean="0">
                <a:solidFill>
                  <a:schemeClr val="tx1"/>
                </a:solidFill>
              </a:rPr>
              <a:t>Membentuk Matriks Augmented: </a:t>
            </a:r>
            <a:r>
              <a:rPr lang="id-ID" sz="2800" dirty="0" smtClean="0">
                <a:solidFill>
                  <a:schemeClr val="tx1"/>
                </a:solidFill>
              </a:rPr>
              <a:t>Ubah sistem persamaan linear tersebut ke dalam bentuk matriks augmented, yaitu matriks yang terdiri dari koefisien-koefisien variabel dan konstanta pada bagian kanan.</a:t>
            </a:r>
          </a:p>
          <a:p>
            <a:endParaRPr lang="id-ID" sz="2800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73301" y="4632784"/>
            <a:ext cx="2971500" cy="1713167"/>
            <a:chOff x="1373301" y="4632784"/>
            <a:chExt cx="2971500" cy="1713167"/>
          </a:xfrm>
        </p:grpSpPr>
        <p:pic>
          <p:nvPicPr>
            <p:cNvPr id="8" name="Google Shape;117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373301" y="4632784"/>
              <a:ext cx="2971500" cy="17131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25;p23"/>
            <p:cNvPicPr preferRelativeResize="0"/>
            <p:nvPr/>
          </p:nvPicPr>
          <p:blipFill rotWithShape="1">
            <a:blip r:embed="rId3">
              <a:alphaModFix/>
            </a:blip>
            <a:srcRect l="5405" t="14489" r="81566" b="68323"/>
            <a:stretch/>
          </p:blipFill>
          <p:spPr>
            <a:xfrm>
              <a:off x="1727724" y="5688110"/>
              <a:ext cx="336397" cy="2460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Group 10"/>
          <p:cNvGrpSpPr/>
          <p:nvPr/>
        </p:nvGrpSpPr>
        <p:grpSpPr>
          <a:xfrm>
            <a:off x="845334" y="1230633"/>
            <a:ext cx="2764900" cy="1594067"/>
            <a:chOff x="845334" y="1230633"/>
            <a:chExt cx="2764900" cy="1594067"/>
          </a:xfrm>
        </p:grpSpPr>
        <p:pic>
          <p:nvPicPr>
            <p:cNvPr id="6" name="Google Shape;115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5334" y="1230633"/>
              <a:ext cx="2764900" cy="1594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15;p22"/>
            <p:cNvPicPr preferRelativeResize="0"/>
            <p:nvPr/>
          </p:nvPicPr>
          <p:blipFill rotWithShape="1">
            <a:blip r:embed="rId4">
              <a:alphaModFix/>
            </a:blip>
            <a:srcRect l="13629" t="15733" r="73239" b="66131"/>
            <a:stretch/>
          </p:blipFill>
          <p:spPr>
            <a:xfrm>
              <a:off x="1225386" y="2259106"/>
              <a:ext cx="363070" cy="28911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99003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DB80A52-A4F2-F403-8BD0-611DE12AFA1C}"/>
              </a:ext>
            </a:extLst>
          </p:cNvPr>
          <p:cNvSpPr txBox="1"/>
          <p:nvPr/>
        </p:nvSpPr>
        <p:spPr>
          <a:xfrm>
            <a:off x="3046997" y="32443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8CE2DE6-0443-ABCD-E402-E16D224E2CD5}"/>
              </a:ext>
            </a:extLst>
          </p:cNvPr>
          <p:cNvSpPr txBox="1"/>
          <p:nvPr/>
        </p:nvSpPr>
        <p:spPr>
          <a:xfrm>
            <a:off x="3046997" y="32443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6" name="Google Shape;123;p23"/>
          <p:cNvSpPr txBox="1">
            <a:spLocks/>
          </p:cNvSpPr>
          <p:nvPr/>
        </p:nvSpPr>
        <p:spPr>
          <a:xfrm>
            <a:off x="662600" y="572500"/>
            <a:ext cx="10866800" cy="19980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09585" indent="-453802">
              <a:buSzPct val="100000"/>
              <a:buFontTx/>
              <a:buAutoNum type="arabicPeriod"/>
            </a:pPr>
            <a:r>
              <a:rPr lang="id-ID" sz="2600" b="1" dirty="0" smtClean="0"/>
              <a:t>Menerapkan Operasi Baris Elementer (OBE): </a:t>
            </a:r>
            <a:r>
              <a:rPr lang="id-ID" sz="2600" dirty="0" smtClean="0"/>
              <a:t>Tujuan OBE adalah untuk mentransformasi matriks augmented tersebut menjadi bentuk yang lebih sederhana.</a:t>
            </a:r>
          </a:p>
          <a:p>
            <a:pPr marL="1219170" lvl="1" indent="-453802" algn="l" rtl="0">
              <a:buSzPct val="100000"/>
              <a:buFontTx/>
              <a:buAutoNum type="alphaLcPeriod"/>
            </a:pPr>
            <a:r>
              <a:rPr lang="id-ID" sz="2600" b="1" kern="0" dirty="0" smtClean="0">
                <a:solidFill>
                  <a:sysClr val="windowText" lastClr="000000"/>
                </a:solidFill>
              </a:rPr>
              <a:t>Membuat 0 pada kolom pertama, baris kedua dan ketiga:</a:t>
            </a:r>
          </a:p>
          <a:p>
            <a:pPr marL="1828754" indent="-453802">
              <a:buSzPct val="100000"/>
              <a:buFontTx/>
              <a:buChar char="●"/>
            </a:pPr>
            <a:r>
              <a:rPr lang="id-ID" sz="2600" dirty="0" smtClean="0"/>
              <a:t>Perhatikan baris kedua, kita ingin membuat koefisien </a:t>
            </a:r>
            <a:r>
              <a:rPr lang="id-ID" sz="2600" i="1" dirty="0" smtClean="0"/>
              <a:t>x</a:t>
            </a:r>
            <a:r>
              <a:rPr lang="id-ID" sz="2600" dirty="0" smtClean="0"/>
              <a:t> pada baris kedua menjadi 0. Kita dapat mengurangi 2x baris pertama dari baris kedua.</a:t>
            </a:r>
          </a:p>
          <a:p>
            <a:endParaRPr lang="id-ID" sz="3200" dirty="0"/>
          </a:p>
        </p:txBody>
      </p:sp>
      <p:sp>
        <p:nvSpPr>
          <p:cNvPr id="7" name="Google Shape;124;p23"/>
          <p:cNvSpPr txBox="1">
            <a:spLocks/>
          </p:cNvSpPr>
          <p:nvPr/>
        </p:nvSpPr>
        <p:spPr>
          <a:xfrm>
            <a:off x="662600" y="3032000"/>
            <a:ext cx="10866800" cy="19980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754" lvl="2" indent="-470359" algn="l" rtl="0">
              <a:buSzPts val="1956"/>
              <a:buFontTx/>
              <a:buChar char="●"/>
            </a:pPr>
            <a:r>
              <a:rPr lang="id-ID" sz="2600" kern="0" dirty="0" smtClean="0">
                <a:solidFill>
                  <a:sysClr val="windowText" lastClr="000000"/>
                </a:solidFill>
              </a:rPr>
              <a:t>Perhatikan baris ketiga, kita ingin membuat koefisien </a:t>
            </a:r>
            <a:r>
              <a:rPr lang="id-ID" sz="2600" i="1" kern="0" dirty="0" smtClean="0">
                <a:solidFill>
                  <a:sysClr val="windowText" lastClr="000000"/>
                </a:solidFill>
              </a:rPr>
              <a:t>x</a:t>
            </a:r>
            <a:r>
              <a:rPr lang="id-ID" sz="2600" kern="0" dirty="0" smtClean="0">
                <a:solidFill>
                  <a:sysClr val="windowText" lastClr="000000"/>
                </a:solidFill>
              </a:rPr>
              <a:t> pada baris ketiga menjadi 0. Kita dapat mengurangi 1 x baris pertama dari baris ketiga.</a:t>
            </a:r>
            <a:endParaRPr lang="id-ID" sz="2600" kern="0" dirty="0">
              <a:solidFill>
                <a:sysClr val="windowText" lastClr="000000"/>
              </a:solidFill>
            </a:endParaRPr>
          </a:p>
        </p:txBody>
      </p:sp>
      <p:pic>
        <p:nvPicPr>
          <p:cNvPr id="8" name="Google Shape;12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0401" y="4641467"/>
            <a:ext cx="2239900" cy="12532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/>
          <p:cNvGrpSpPr/>
          <p:nvPr/>
        </p:nvGrpSpPr>
        <p:grpSpPr>
          <a:xfrm>
            <a:off x="2395300" y="2107111"/>
            <a:ext cx="2435000" cy="1403833"/>
            <a:chOff x="2395300" y="2125401"/>
            <a:chExt cx="2435000" cy="1403833"/>
          </a:xfrm>
        </p:grpSpPr>
        <p:grpSp>
          <p:nvGrpSpPr>
            <p:cNvPr id="9" name="Group 8"/>
            <p:cNvGrpSpPr/>
            <p:nvPr/>
          </p:nvGrpSpPr>
          <p:grpSpPr>
            <a:xfrm>
              <a:off x="2395300" y="2125401"/>
              <a:ext cx="2435000" cy="1403833"/>
              <a:chOff x="2395300" y="2125401"/>
              <a:chExt cx="2435000" cy="1403833"/>
            </a:xfrm>
          </p:grpSpPr>
          <p:pic>
            <p:nvPicPr>
              <p:cNvPr id="4" name="Google Shape;122;p2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395300" y="2125401"/>
                <a:ext cx="2435000" cy="14038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/>
              <p:cNvSpPr/>
              <p:nvPr/>
            </p:nvSpPr>
            <p:spPr>
              <a:xfrm>
                <a:off x="2714017" y="2918300"/>
                <a:ext cx="175098" cy="2723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pic>
          <p:nvPicPr>
            <p:cNvPr id="10" name="Google Shape;125;p23"/>
            <p:cNvPicPr preferRelativeResize="0"/>
            <p:nvPr/>
          </p:nvPicPr>
          <p:blipFill rotWithShape="1">
            <a:blip r:embed="rId2">
              <a:alphaModFix/>
            </a:blip>
            <a:srcRect l="5405" t="14489" r="81566" b="68323"/>
            <a:stretch/>
          </p:blipFill>
          <p:spPr>
            <a:xfrm>
              <a:off x="2714018" y="3002889"/>
              <a:ext cx="277900" cy="18705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99003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DB80A52-A4F2-F403-8BD0-611DE12AFA1C}"/>
              </a:ext>
            </a:extLst>
          </p:cNvPr>
          <p:cNvSpPr txBox="1"/>
          <p:nvPr/>
        </p:nvSpPr>
        <p:spPr>
          <a:xfrm>
            <a:off x="3046997" y="32443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8CE2DE6-0443-ABCD-E402-E16D224E2CD5}"/>
              </a:ext>
            </a:extLst>
          </p:cNvPr>
          <p:cNvSpPr txBox="1"/>
          <p:nvPr/>
        </p:nvSpPr>
        <p:spPr>
          <a:xfrm>
            <a:off x="3046997" y="32443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Google Shape;130;p24"/>
          <p:cNvSpPr txBox="1">
            <a:spLocks/>
          </p:cNvSpPr>
          <p:nvPr/>
        </p:nvSpPr>
        <p:spPr>
          <a:xfrm>
            <a:off x="662600" y="476964"/>
            <a:ext cx="10866800" cy="12240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19170" lvl="1" indent="-455495" algn="l" rtl="0">
              <a:buSzPts val="1780"/>
              <a:buFontTx/>
              <a:buAutoNum type="alphaLcPeriod" startAt="2"/>
            </a:pPr>
            <a:r>
              <a:rPr lang="id-ID" sz="2400" b="1" kern="0" dirty="0" smtClean="0"/>
              <a:t>Membuat 0 pada kolom kedua, baris ketiga</a:t>
            </a:r>
            <a:endParaRPr lang="id-ID" sz="2500" kern="0" dirty="0" smtClean="0"/>
          </a:p>
          <a:p>
            <a:pPr marL="1828754" indent="-455495">
              <a:buSzPts val="1780"/>
              <a:buFontTx/>
              <a:buChar char="●"/>
            </a:pPr>
            <a:r>
              <a:rPr lang="id-ID" sz="2400" dirty="0" smtClean="0">
                <a:solidFill>
                  <a:schemeClr val="tx1"/>
                </a:solidFill>
              </a:rPr>
              <a:t>Perhatikan baris ketiga, kita ingin membuat koefisien </a:t>
            </a:r>
            <a:r>
              <a:rPr lang="id-ID" sz="2400" i="1" dirty="0" smtClean="0">
                <a:solidFill>
                  <a:schemeClr val="tx1"/>
                </a:solidFill>
              </a:rPr>
              <a:t>y </a:t>
            </a:r>
            <a:r>
              <a:rPr lang="id-ID" sz="2400" dirty="0" smtClean="0">
                <a:solidFill>
                  <a:schemeClr val="tx1"/>
                </a:solidFill>
              </a:rPr>
              <a:t>pada baris ketiga menjadi 0. Kita dapat mengurangi −5/7 x baris kedua dari baris ketiga.</a:t>
            </a:r>
            <a:endParaRPr lang="id-ID" sz="2900" dirty="0">
              <a:solidFill>
                <a:schemeClr val="tx1"/>
              </a:solidFill>
            </a:endParaRPr>
          </a:p>
        </p:txBody>
      </p:sp>
      <p:pic>
        <p:nvPicPr>
          <p:cNvPr id="6" name="Google Shape;13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41267" y="1599364"/>
            <a:ext cx="2395233" cy="13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32;p24"/>
          <p:cNvSpPr txBox="1">
            <a:spLocks/>
          </p:cNvSpPr>
          <p:nvPr/>
        </p:nvSpPr>
        <p:spPr>
          <a:xfrm>
            <a:off x="662600" y="2939564"/>
            <a:ext cx="10866800" cy="19980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09585" indent="-453802">
              <a:buSzPct val="100000"/>
              <a:buFontTx/>
              <a:buAutoNum type="arabicPeriod" startAt="2"/>
            </a:pPr>
            <a:r>
              <a:rPr lang="id-ID" sz="2600" b="1" smtClean="0">
                <a:solidFill>
                  <a:schemeClr val="tx1"/>
                </a:solidFill>
              </a:rPr>
              <a:t>Normalisasi: </a:t>
            </a:r>
            <a:r>
              <a:rPr lang="id-ID" sz="2600" smtClean="0">
                <a:solidFill>
                  <a:schemeClr val="tx1"/>
                </a:solidFill>
              </a:rPr>
              <a:t>Setelah matriks augmented dalam bentuk eselon tereduksi, kita dapat melakukan normalisasi untuk menghasilkan solusi. </a:t>
            </a:r>
          </a:p>
          <a:p>
            <a:pPr marL="609585"/>
            <a:endParaRPr lang="id-ID" sz="2600" smtClean="0">
              <a:solidFill>
                <a:schemeClr val="tx1"/>
              </a:solidFill>
            </a:endParaRPr>
          </a:p>
          <a:p>
            <a:pPr marL="609585"/>
            <a:r>
              <a:rPr lang="id-ID" sz="2600" smtClean="0">
                <a:solidFill>
                  <a:schemeClr val="tx1"/>
                </a:solidFill>
              </a:rPr>
              <a:t>Dari matriks eselon tereduksi di atas, kita dapatkan:</a:t>
            </a:r>
          </a:p>
          <a:p>
            <a:pPr marL="609585"/>
            <a:endParaRPr lang="id-ID" sz="2600">
              <a:solidFill>
                <a:schemeClr val="tx1"/>
              </a:solidFill>
            </a:endParaRPr>
          </a:p>
        </p:txBody>
      </p:sp>
      <p:pic>
        <p:nvPicPr>
          <p:cNvPr id="8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634" y="4451698"/>
            <a:ext cx="3090533" cy="1897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41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DB80A52-A4F2-F403-8BD0-611DE12AFA1C}"/>
              </a:ext>
            </a:extLst>
          </p:cNvPr>
          <p:cNvSpPr txBox="1"/>
          <p:nvPr/>
        </p:nvSpPr>
        <p:spPr>
          <a:xfrm>
            <a:off x="3046997" y="32443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8CE2DE6-0443-ABCD-E402-E16D224E2CD5}"/>
              </a:ext>
            </a:extLst>
          </p:cNvPr>
          <p:cNvSpPr txBox="1"/>
          <p:nvPr/>
        </p:nvSpPr>
        <p:spPr>
          <a:xfrm>
            <a:off x="3046997" y="32443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Google Shape;138;p25"/>
          <p:cNvSpPr txBox="1">
            <a:spLocks/>
          </p:cNvSpPr>
          <p:nvPr/>
        </p:nvSpPr>
        <p:spPr>
          <a:xfrm>
            <a:off x="662600" y="415931"/>
            <a:ext cx="10866800" cy="15700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09585">
              <a:buClr>
                <a:schemeClr val="dk1"/>
              </a:buClr>
              <a:buSzPts val="1100"/>
            </a:pPr>
            <a:r>
              <a:rPr lang="id-ID" sz="2800" dirty="0" smtClean="0">
                <a:solidFill>
                  <a:schemeClr val="tx1"/>
                </a:solidFill>
              </a:rPr>
              <a:t>Dari persamaan terakhir,  </a:t>
            </a:r>
            <a:r>
              <a:rPr lang="id-ID" sz="2800" i="1" dirty="0" smtClean="0">
                <a:solidFill>
                  <a:schemeClr val="tx1"/>
                </a:solidFill>
              </a:rPr>
              <a:t>z = 1</a:t>
            </a:r>
            <a:r>
              <a:rPr lang="id-ID" sz="2800" dirty="0" smtClean="0">
                <a:solidFill>
                  <a:schemeClr val="tx1"/>
                </a:solidFill>
              </a:rPr>
              <a:t>. Kemudian substitusikan </a:t>
            </a:r>
            <a:r>
              <a:rPr lang="id-ID" sz="2800" i="1" dirty="0" smtClean="0">
                <a:solidFill>
                  <a:schemeClr val="tx1"/>
                </a:solidFill>
              </a:rPr>
              <a:t>z</a:t>
            </a:r>
            <a:r>
              <a:rPr lang="id-ID" sz="2800" dirty="0" smtClean="0">
                <a:solidFill>
                  <a:schemeClr val="tx1"/>
                </a:solidFill>
              </a:rPr>
              <a:t> ke persamaan kedua untuk mencari </a:t>
            </a:r>
          </a:p>
          <a:p>
            <a:pPr marL="609585"/>
            <a:r>
              <a:rPr lang="id-ID" sz="2800" i="1" dirty="0" smtClean="0">
                <a:solidFill>
                  <a:schemeClr val="tx1"/>
                </a:solidFill>
              </a:rPr>
              <a:t>Y </a:t>
            </a:r>
            <a:r>
              <a:rPr lang="id-ID" sz="2800" dirty="0" smtClean="0">
                <a:solidFill>
                  <a:schemeClr val="tx1"/>
                </a:solidFill>
              </a:rPr>
              <a:t>:</a:t>
            </a:r>
            <a:endParaRPr lang="id-ID" sz="2800" dirty="0">
              <a:solidFill>
                <a:schemeClr val="tx1"/>
              </a:solidFill>
            </a:endParaRPr>
          </a:p>
        </p:txBody>
      </p:sp>
      <p:pic>
        <p:nvPicPr>
          <p:cNvPr id="6" name="Google Shape;13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5101" y="1718597"/>
            <a:ext cx="3076100" cy="8634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0;p25"/>
          <p:cNvSpPr txBox="1">
            <a:spLocks/>
          </p:cNvSpPr>
          <p:nvPr/>
        </p:nvSpPr>
        <p:spPr>
          <a:xfrm>
            <a:off x="662600" y="2548464"/>
            <a:ext cx="10866800" cy="15700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09585"/>
            <a:r>
              <a:rPr lang="id-ID" sz="2800" smtClean="0">
                <a:solidFill>
                  <a:schemeClr val="tx1"/>
                </a:solidFill>
              </a:rPr>
              <a:t>Dari sini, </a:t>
            </a:r>
            <a:r>
              <a:rPr lang="id-ID" sz="2800" i="1" smtClean="0">
                <a:solidFill>
                  <a:schemeClr val="tx1"/>
                </a:solidFill>
              </a:rPr>
              <a:t>y = 1</a:t>
            </a:r>
            <a:r>
              <a:rPr lang="id-ID" sz="2800" smtClean="0">
                <a:solidFill>
                  <a:schemeClr val="tx1"/>
                </a:solidFill>
              </a:rPr>
              <a:t>. Terakhir, substitusikan </a:t>
            </a:r>
            <a:r>
              <a:rPr lang="id-ID" sz="2800" i="1" smtClean="0">
                <a:solidFill>
                  <a:schemeClr val="tx1"/>
                </a:solidFill>
              </a:rPr>
              <a:t>y</a:t>
            </a:r>
            <a:r>
              <a:rPr lang="id-ID" sz="2800" smtClean="0">
                <a:solidFill>
                  <a:schemeClr val="tx1"/>
                </a:solidFill>
              </a:rPr>
              <a:t> dan </a:t>
            </a:r>
            <a:r>
              <a:rPr lang="id-ID" sz="2800" i="1" smtClean="0">
                <a:solidFill>
                  <a:schemeClr val="tx1"/>
                </a:solidFill>
              </a:rPr>
              <a:t>z</a:t>
            </a:r>
            <a:r>
              <a:rPr lang="id-ID" sz="2800" smtClean="0">
                <a:solidFill>
                  <a:schemeClr val="tx1"/>
                </a:solidFill>
              </a:rPr>
              <a:t> ke persamaan pertama untuk mencari </a:t>
            </a:r>
            <a:r>
              <a:rPr lang="id-ID" sz="2800" i="1" smtClean="0">
                <a:solidFill>
                  <a:schemeClr val="tx1"/>
                </a:solidFill>
              </a:rPr>
              <a:t>x</a:t>
            </a:r>
            <a:r>
              <a:rPr lang="id-ID" sz="2800" smtClean="0">
                <a:solidFill>
                  <a:schemeClr val="tx1"/>
                </a:solidFill>
              </a:rPr>
              <a:t>:</a:t>
            </a:r>
          </a:p>
          <a:p>
            <a:pPr marL="609585"/>
            <a:endParaRPr lang="id-ID" sz="2800">
              <a:solidFill>
                <a:schemeClr val="tx1"/>
              </a:solidFill>
            </a:endParaRPr>
          </a:p>
        </p:txBody>
      </p:sp>
      <p:sp>
        <p:nvSpPr>
          <p:cNvPr id="8" name="Google Shape;142;p25"/>
          <p:cNvSpPr txBox="1">
            <a:spLocks/>
          </p:cNvSpPr>
          <p:nvPr/>
        </p:nvSpPr>
        <p:spPr>
          <a:xfrm>
            <a:off x="662600" y="4343931"/>
            <a:ext cx="10866800" cy="15700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09585"/>
            <a:r>
              <a:rPr lang="id-ID" sz="2800" smtClean="0">
                <a:solidFill>
                  <a:schemeClr val="tx1"/>
                </a:solidFill>
              </a:rPr>
              <a:t>Maka, </a:t>
            </a:r>
            <a:r>
              <a:rPr lang="id-ID" sz="2800" i="1" smtClean="0">
                <a:solidFill>
                  <a:schemeClr val="tx1"/>
                </a:solidFill>
              </a:rPr>
              <a:t>x </a:t>
            </a:r>
            <a:r>
              <a:rPr lang="id-ID" sz="2800" smtClean="0">
                <a:solidFill>
                  <a:schemeClr val="tx1"/>
                </a:solidFill>
              </a:rPr>
              <a:t>= 1.</a:t>
            </a:r>
          </a:p>
          <a:p>
            <a:pPr marL="609585"/>
            <a:endParaRPr lang="id-ID" sz="2800" smtClean="0">
              <a:solidFill>
                <a:schemeClr val="tx1"/>
              </a:solidFill>
            </a:endParaRPr>
          </a:p>
          <a:p>
            <a:pPr marL="609585"/>
            <a:r>
              <a:rPr lang="id-ID" sz="2800" smtClean="0">
                <a:solidFill>
                  <a:schemeClr val="tx1"/>
                </a:solidFill>
              </a:rPr>
              <a:t>Jadi, solusi dari sistem persamaan linear tersebut adalah </a:t>
            </a:r>
            <a:r>
              <a:rPr lang="id-ID" sz="2800" i="1" smtClean="0">
                <a:solidFill>
                  <a:schemeClr val="tx1"/>
                </a:solidFill>
              </a:rPr>
              <a:t>x = 1</a:t>
            </a:r>
            <a:r>
              <a:rPr lang="id-ID" sz="2800" smtClean="0">
                <a:solidFill>
                  <a:schemeClr val="tx1"/>
                </a:solidFill>
              </a:rPr>
              <a:t>, </a:t>
            </a:r>
            <a:r>
              <a:rPr lang="id-ID" sz="2800" i="1" smtClean="0">
                <a:solidFill>
                  <a:schemeClr val="tx1"/>
                </a:solidFill>
              </a:rPr>
              <a:t>y = 1</a:t>
            </a:r>
            <a:r>
              <a:rPr lang="id-ID" sz="2800" smtClean="0">
                <a:solidFill>
                  <a:schemeClr val="tx1"/>
                </a:solidFill>
              </a:rPr>
              <a:t>, dan </a:t>
            </a:r>
            <a:r>
              <a:rPr lang="id-ID" sz="2800" i="1" smtClean="0">
                <a:solidFill>
                  <a:schemeClr val="tx1"/>
                </a:solidFill>
              </a:rPr>
              <a:t>z = 1</a:t>
            </a:r>
            <a:r>
              <a:rPr lang="id-ID" sz="2800" smtClean="0">
                <a:solidFill>
                  <a:schemeClr val="tx1"/>
                </a:solidFill>
              </a:rPr>
              <a:t>.</a:t>
            </a:r>
            <a:endParaRPr lang="id-ID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41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DB80A52-A4F2-F403-8BD0-611DE12AFA1C}"/>
              </a:ext>
            </a:extLst>
          </p:cNvPr>
          <p:cNvSpPr txBox="1"/>
          <p:nvPr/>
        </p:nvSpPr>
        <p:spPr>
          <a:xfrm>
            <a:off x="3046997" y="32443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</a:rPr>
              <a:t> 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8CE2DE6-0443-ABCD-E402-E16D224E2CD5}"/>
              </a:ext>
            </a:extLst>
          </p:cNvPr>
          <p:cNvSpPr txBox="1"/>
          <p:nvPr/>
        </p:nvSpPr>
        <p:spPr>
          <a:xfrm>
            <a:off x="3046997" y="32443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/>
              </a:rPr>
              <a:t> </a:t>
            </a:r>
            <a:endParaRPr lang="en-US" b="1" dirty="0"/>
          </a:p>
        </p:txBody>
      </p:sp>
      <p:sp>
        <p:nvSpPr>
          <p:cNvPr id="4" name="Google Shape;147;p26"/>
          <p:cNvSpPr txBox="1">
            <a:spLocks/>
          </p:cNvSpPr>
          <p:nvPr/>
        </p:nvSpPr>
        <p:spPr>
          <a:xfrm>
            <a:off x="1031600" y="2121997"/>
            <a:ext cx="10128800" cy="2040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333"/>
              </a:spcAft>
            </a:pPr>
            <a:r>
              <a:rPr lang="id-ID" sz="6400" b="1" dirty="0" smtClean="0">
                <a:solidFill>
                  <a:schemeClr val="tx1"/>
                </a:solidFill>
              </a:rPr>
              <a:t>Algoritma Eliminasi Gauss</a:t>
            </a:r>
            <a:endParaRPr lang="id-ID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133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DB80A52-A4F2-F403-8BD0-611DE12AFA1C}"/>
              </a:ext>
            </a:extLst>
          </p:cNvPr>
          <p:cNvSpPr txBox="1"/>
          <p:nvPr/>
        </p:nvSpPr>
        <p:spPr>
          <a:xfrm>
            <a:off x="3046997" y="32443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8CE2DE6-0443-ABCD-E402-E16D224E2CD5}"/>
              </a:ext>
            </a:extLst>
          </p:cNvPr>
          <p:cNvSpPr txBox="1"/>
          <p:nvPr/>
        </p:nvSpPr>
        <p:spPr>
          <a:xfrm>
            <a:off x="3046997" y="32443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Google Shape;152;p27"/>
          <p:cNvSpPr txBox="1">
            <a:spLocks/>
          </p:cNvSpPr>
          <p:nvPr/>
        </p:nvSpPr>
        <p:spPr>
          <a:xfrm>
            <a:off x="653667" y="600200"/>
            <a:ext cx="10866800" cy="5281985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600" dirty="0" smtClean="0">
                <a:solidFill>
                  <a:schemeClr val="tx1"/>
                </a:solidFill>
              </a:rPr>
              <a:t>Metoda eliminasi Gauss digunakan untuk menyelesaikan persamaan linier secara simultan. Prosedur ini didasarkan pada reduksi matriks menjadi lebih sederhana.</a:t>
            </a:r>
          </a:p>
          <a:p>
            <a:endParaRPr lang="id-ID" sz="3600" dirty="0" smtClean="0">
              <a:solidFill>
                <a:schemeClr val="tx1"/>
              </a:solidFill>
            </a:endParaRPr>
          </a:p>
          <a:p>
            <a:r>
              <a:rPr lang="id-ID" sz="3600" dirty="0" smtClean="0">
                <a:solidFill>
                  <a:schemeClr val="tx1"/>
                </a:solidFill>
              </a:rPr>
              <a:t>Sebuah matriks dapat diubah menjadi bentuk matriks eselon baris tereduksi (</a:t>
            </a:r>
            <a:r>
              <a:rPr lang="id-ID" sz="3600" i="1" dirty="0" smtClean="0">
                <a:solidFill>
                  <a:schemeClr val="tx1"/>
                </a:solidFill>
              </a:rPr>
              <a:t>reduced row-echelon form</a:t>
            </a:r>
            <a:r>
              <a:rPr lang="id-ID" sz="3600" dirty="0" smtClean="0">
                <a:solidFill>
                  <a:schemeClr val="tx1"/>
                </a:solidFill>
              </a:rPr>
              <a:t>).</a:t>
            </a:r>
            <a:endParaRPr lang="id-ID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133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DB80A52-A4F2-F403-8BD0-611DE12AFA1C}"/>
              </a:ext>
            </a:extLst>
          </p:cNvPr>
          <p:cNvSpPr txBox="1"/>
          <p:nvPr/>
        </p:nvSpPr>
        <p:spPr>
          <a:xfrm>
            <a:off x="3046997" y="32443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8CE2DE6-0443-ABCD-E402-E16D224E2CD5}"/>
              </a:ext>
            </a:extLst>
          </p:cNvPr>
          <p:cNvSpPr txBox="1"/>
          <p:nvPr/>
        </p:nvSpPr>
        <p:spPr>
          <a:xfrm>
            <a:off x="3046997" y="32443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Google Shape;157;p28"/>
          <p:cNvSpPr txBox="1">
            <a:spLocks/>
          </p:cNvSpPr>
          <p:nvPr/>
        </p:nvSpPr>
        <p:spPr>
          <a:xfrm>
            <a:off x="667933" y="614467"/>
            <a:ext cx="7872400" cy="5454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200" dirty="0" smtClean="0">
                <a:solidFill>
                  <a:schemeClr val="tx1"/>
                </a:solidFill>
              </a:rPr>
              <a:t>Agar bisa dijalankan, matriks harus mempunyai sifat-sifat sebagai berikut : </a:t>
            </a:r>
          </a:p>
          <a:p>
            <a:pPr marL="609585" indent="-487668">
              <a:buSzPct val="100000"/>
              <a:buFontTx/>
              <a:buAutoNum type="arabicPeriod"/>
            </a:pPr>
            <a:r>
              <a:rPr lang="id-ID" sz="3200" dirty="0" smtClean="0">
                <a:solidFill>
                  <a:schemeClr val="tx1"/>
                </a:solidFill>
              </a:rPr>
              <a:t>Jika baris tidak terdiri seluruhnya nil, maka bilangan tak nol pertama pada baris tersebut adalah 1, (dinamakan 1 utama).</a:t>
            </a:r>
          </a:p>
          <a:p>
            <a:pPr marL="609585" indent="-487668">
              <a:buSzPct val="100000"/>
              <a:buFontTx/>
              <a:buAutoNum type="arabicPeriod"/>
            </a:pPr>
            <a:r>
              <a:rPr lang="id-ID" sz="3200" dirty="0" smtClean="0">
                <a:solidFill>
                  <a:schemeClr val="tx1"/>
                </a:solidFill>
              </a:rPr>
              <a:t>Jika terdapat baris yang seluruhnya terdiri dari nol, maka semua baris seperti itu dikelompokkan dibagian bawah matriks.</a:t>
            </a:r>
          </a:p>
          <a:p>
            <a:pPr marL="609585" indent="-487668">
              <a:buSzPct val="100000"/>
              <a:buFontTx/>
              <a:buAutoNum type="arabicPeriod"/>
            </a:pPr>
            <a:r>
              <a:rPr lang="id-ID" sz="3200" dirty="0" smtClean="0">
                <a:solidFill>
                  <a:schemeClr val="tx1"/>
                </a:solidFill>
              </a:rPr>
              <a:t>Dalam dua baris sembarang yang berurutan yang seluruhnya tidak nol, maka 1 utama dalam baris yang lebih rendah berada disebelah kanan dari 1 utama baris atasnya.</a:t>
            </a:r>
          </a:p>
          <a:p>
            <a:pPr marL="609585" indent="-487668">
              <a:buSzPct val="100000"/>
              <a:buFontTx/>
              <a:buAutoNum type="arabicPeriod"/>
            </a:pPr>
            <a:r>
              <a:rPr lang="id-ID" sz="3200" dirty="0" smtClean="0">
                <a:solidFill>
                  <a:schemeClr val="tx1"/>
                </a:solidFill>
              </a:rPr>
              <a:t>Masing-masing kolom yang mengandung 1 utama dan nilai ditempat lain nol.</a:t>
            </a:r>
          </a:p>
          <a:p>
            <a:endParaRPr lang="id-ID" sz="3200" dirty="0">
              <a:solidFill>
                <a:schemeClr val="tx1"/>
              </a:solidFill>
            </a:endParaRPr>
          </a:p>
        </p:txBody>
      </p:sp>
      <p:grpSp>
        <p:nvGrpSpPr>
          <p:cNvPr id="6" name="Google Shape;158;p28"/>
          <p:cNvGrpSpPr/>
          <p:nvPr/>
        </p:nvGrpSpPr>
        <p:grpSpPr>
          <a:xfrm>
            <a:off x="9041851" y="3285380"/>
            <a:ext cx="2949400" cy="3382768"/>
            <a:chOff x="6803275" y="395363"/>
            <a:chExt cx="2212050" cy="2537076"/>
          </a:xfrm>
        </p:grpSpPr>
        <p:pic>
          <p:nvPicPr>
            <p:cNvPr id="7" name="Google Shape;159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60;p28" descr="Piece of duct tape sticking a note to the slide"/>
            <p:cNvPicPr preferRelativeResize="0"/>
            <p:nvPr/>
          </p:nvPicPr>
          <p:blipFill rotWithShape="1">
            <a:blip r:embed="rId3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161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2000" b="1" dirty="0"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sz="2000" b="1" dirty="0">
                <a:latin typeface="Raleway"/>
                <a:ea typeface="Raleway"/>
                <a:cs typeface="Raleway"/>
                <a:sym typeface="Raleway"/>
              </a:endParaRPr>
            </a:p>
            <a:p>
              <a:pPr>
                <a:spcBef>
                  <a:spcPts val="1067"/>
                </a:spcBef>
                <a:spcAft>
                  <a:spcPts val="1067"/>
                </a:spcAft>
              </a:pPr>
              <a:r>
                <a:rPr lang="en" dirty="0">
                  <a:latin typeface="Raleway"/>
                  <a:ea typeface="Raleway"/>
                  <a:cs typeface="Raleway"/>
                  <a:sym typeface="Raleway"/>
                </a:rPr>
                <a:t>Sebuah matriks dengan sifat 1, 2, dan 3 dikatakan berada dalam bentuk eselon baris (</a:t>
              </a:r>
              <a:r>
                <a:rPr lang="en" i="1" dirty="0">
                  <a:latin typeface="Raleway"/>
                  <a:ea typeface="Raleway"/>
                  <a:cs typeface="Raleway"/>
                  <a:sym typeface="Raleway"/>
                </a:rPr>
                <a:t>row echelon form</a:t>
              </a:r>
              <a:r>
                <a:rPr lang="en" dirty="0">
                  <a:latin typeface="Raleway"/>
                  <a:ea typeface="Raleway"/>
                  <a:cs typeface="Raleway"/>
                  <a:sym typeface="Raleway"/>
                </a:rPr>
                <a:t>)</a:t>
              </a:r>
              <a:endParaRPr b="1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71336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DB80A52-A4F2-F403-8BD0-611DE12AFA1C}"/>
              </a:ext>
            </a:extLst>
          </p:cNvPr>
          <p:cNvSpPr txBox="1"/>
          <p:nvPr/>
        </p:nvSpPr>
        <p:spPr>
          <a:xfrm>
            <a:off x="3046997" y="32443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8CE2DE6-0443-ABCD-E402-E16D224E2CD5}"/>
              </a:ext>
            </a:extLst>
          </p:cNvPr>
          <p:cNvSpPr txBox="1"/>
          <p:nvPr/>
        </p:nvSpPr>
        <p:spPr>
          <a:xfrm>
            <a:off x="3046997" y="32443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4" name="Google Shape;166;p29"/>
          <p:cNvSpPr txBox="1">
            <a:spLocks/>
          </p:cNvSpPr>
          <p:nvPr/>
        </p:nvSpPr>
        <p:spPr>
          <a:xfrm>
            <a:off x="415600" y="117287"/>
            <a:ext cx="11360800" cy="807066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600" b="1" dirty="0" smtClean="0">
                <a:solidFill>
                  <a:schemeClr val="tx1"/>
                </a:solidFill>
              </a:rPr>
              <a:t>Algoritma Eliminasi Gauss</a:t>
            </a:r>
            <a:endParaRPr lang="id-ID" sz="3600" b="1" dirty="0">
              <a:solidFill>
                <a:schemeClr val="tx1"/>
              </a:solidFill>
            </a:endParaRPr>
          </a:p>
        </p:txBody>
      </p:sp>
      <p:sp>
        <p:nvSpPr>
          <p:cNvPr id="6" name="Google Shape;167;p29"/>
          <p:cNvSpPr txBox="1">
            <a:spLocks/>
          </p:cNvSpPr>
          <p:nvPr/>
        </p:nvSpPr>
        <p:spPr>
          <a:xfrm>
            <a:off x="413594" y="849070"/>
            <a:ext cx="11360800" cy="5529191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id-ID" dirty="0" smtClean="0">
                <a:solidFill>
                  <a:sysClr val="windowText" lastClr="000000"/>
                </a:solidFill>
              </a:rPr>
              <a:t>Masukan matriks </a:t>
            </a:r>
            <a:r>
              <a:rPr lang="id-ID" i="1" dirty="0" smtClean="0">
                <a:solidFill>
                  <a:sysClr val="windowText" lastClr="000000"/>
                </a:solidFill>
              </a:rPr>
              <a:t>A</a:t>
            </a:r>
            <a:r>
              <a:rPr lang="id-ID" dirty="0" smtClean="0">
                <a:solidFill>
                  <a:sysClr val="windowText" lastClr="000000"/>
                </a:solidFill>
              </a:rPr>
              <a:t> dan vektor </a:t>
            </a:r>
            <a:r>
              <a:rPr lang="id-ID" i="1" dirty="0" smtClean="0">
                <a:solidFill>
                  <a:sysClr val="windowText" lastClr="000000"/>
                </a:solidFill>
              </a:rPr>
              <a:t>B</a:t>
            </a:r>
            <a:r>
              <a:rPr lang="id-ID" dirty="0" smtClean="0">
                <a:solidFill>
                  <a:sysClr val="windowText" lastClr="000000"/>
                </a:solidFill>
              </a:rPr>
              <a:t> beserta ukuran n.</a:t>
            </a:r>
            <a:endParaRPr lang="en-US" dirty="0" smtClean="0">
              <a:solidFill>
                <a:sysClr val="windowText" lastClr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d-ID" dirty="0" smtClean="0">
                <a:solidFill>
                  <a:sysClr val="windowText" lastClr="000000"/>
                </a:solidFill>
              </a:rPr>
              <a:t>Buat augmented matrik [</a:t>
            </a:r>
            <a:r>
              <a:rPr lang="id-ID" i="1" dirty="0" smtClean="0">
                <a:solidFill>
                  <a:sysClr val="windowText" lastClr="000000"/>
                </a:solidFill>
              </a:rPr>
              <a:t>A</a:t>
            </a:r>
            <a:r>
              <a:rPr lang="id-ID" dirty="0" smtClean="0">
                <a:solidFill>
                  <a:sysClr val="windowText" lastClr="000000"/>
                </a:solidFill>
              </a:rPr>
              <a:t>|</a:t>
            </a:r>
            <a:r>
              <a:rPr lang="id-ID" i="1" dirty="0" smtClean="0">
                <a:solidFill>
                  <a:sysClr val="windowText" lastClr="000000"/>
                </a:solidFill>
              </a:rPr>
              <a:t>B</a:t>
            </a:r>
            <a:r>
              <a:rPr lang="id-ID" dirty="0" smtClean="0">
                <a:solidFill>
                  <a:sysClr val="windowText" lastClr="000000"/>
                </a:solidFill>
              </a:rPr>
              <a:t>], namakan dengan</a:t>
            </a:r>
            <a:r>
              <a:rPr lang="id-ID" i="1" dirty="0" smtClean="0">
                <a:solidFill>
                  <a:sysClr val="windowText" lastClr="000000"/>
                </a:solidFill>
              </a:rPr>
              <a:t> A</a:t>
            </a:r>
            <a:r>
              <a:rPr lang="id-ID" dirty="0" smtClean="0">
                <a:solidFill>
                  <a:sysClr val="windowText" lastClr="000000"/>
                </a:solidFill>
              </a:rPr>
              <a:t>.</a:t>
            </a:r>
            <a:endParaRPr lang="en-US" dirty="0" smtClean="0">
              <a:solidFill>
                <a:sysClr val="windowText" lastClr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d-ID" dirty="0" smtClean="0">
                <a:solidFill>
                  <a:sysClr val="windowText" lastClr="000000"/>
                </a:solidFill>
              </a:rPr>
              <a:t>Untuk baris ke-</a:t>
            </a:r>
            <a:r>
              <a:rPr lang="id-ID" i="1" dirty="0" smtClean="0">
                <a:solidFill>
                  <a:sysClr val="windowText" lastClr="000000"/>
                </a:solidFill>
              </a:rPr>
              <a:t>i</a:t>
            </a:r>
            <a:r>
              <a:rPr lang="id-ID" dirty="0" smtClean="0">
                <a:solidFill>
                  <a:sysClr val="windowText" lastClr="000000"/>
                </a:solidFill>
              </a:rPr>
              <a:t> dimana </a:t>
            </a:r>
            <a:r>
              <a:rPr lang="id-ID" i="1" dirty="0" smtClean="0">
                <a:solidFill>
                  <a:sysClr val="windowText" lastClr="000000"/>
                </a:solidFill>
              </a:rPr>
              <a:t>i = 1</a:t>
            </a:r>
            <a:r>
              <a:rPr lang="id-ID" dirty="0" smtClean="0">
                <a:solidFill>
                  <a:sysClr val="windowText" lastClr="000000"/>
                </a:solidFill>
              </a:rPr>
              <a:t> sampai </a:t>
            </a:r>
            <a:r>
              <a:rPr lang="id-ID" i="1" dirty="0" smtClean="0">
                <a:solidFill>
                  <a:sysClr val="windowText" lastClr="000000"/>
                </a:solidFill>
              </a:rPr>
              <a:t>n</a:t>
            </a:r>
            <a:r>
              <a:rPr lang="id-ID" dirty="0" smtClean="0">
                <a:solidFill>
                  <a:sysClr val="windowText" lastClr="000000"/>
                </a:solidFill>
              </a:rPr>
              <a:t>, perhatikan apakah nilai </a:t>
            </a:r>
            <a:r>
              <a:rPr lang="id-ID" i="1" dirty="0" smtClean="0">
                <a:solidFill>
                  <a:sysClr val="windowText" lastClr="000000"/>
                </a:solidFill>
              </a:rPr>
              <a:t>a</a:t>
            </a:r>
            <a:r>
              <a:rPr lang="id-ID" i="1" baseline="-25000" dirty="0" smtClean="0">
                <a:solidFill>
                  <a:sysClr val="windowText" lastClr="000000"/>
                </a:solidFill>
              </a:rPr>
              <a:t>ii </a:t>
            </a:r>
            <a:r>
              <a:rPr lang="id-ID" i="1" dirty="0" smtClean="0">
                <a:solidFill>
                  <a:sysClr val="windowText" lastClr="000000"/>
                </a:solidFill>
              </a:rPr>
              <a:t>= 0</a:t>
            </a:r>
            <a:r>
              <a:rPr lang="id-ID" dirty="0" smtClean="0">
                <a:solidFill>
                  <a:sysClr val="windowText" lastClr="000000"/>
                </a:solidFill>
              </a:rPr>
              <a:t>,</a:t>
            </a:r>
          </a:p>
          <a:p>
            <a:pPr marL="812800" indent="-363538">
              <a:buFont typeface="Calibri" panose="020F0502020204030204" pitchFamily="34" charset="0"/>
              <a:buAutoNum type="alphaLcPeriod"/>
            </a:pPr>
            <a:r>
              <a:rPr lang="id-ID" dirty="0" smtClean="0">
                <a:solidFill>
                  <a:sysClr val="windowText" lastClr="000000"/>
                </a:solidFill>
              </a:rPr>
              <a:t>Jika </a:t>
            </a:r>
            <a:r>
              <a:rPr lang="id-ID" b="1" dirty="0" smtClean="0">
                <a:solidFill>
                  <a:sysClr val="windowText" lastClr="000000"/>
                </a:solidFill>
              </a:rPr>
              <a:t>YA</a:t>
            </a:r>
            <a:r>
              <a:rPr lang="id-ID" dirty="0" smtClean="0">
                <a:solidFill>
                  <a:sysClr val="windowText" lastClr="000000"/>
                </a:solidFill>
              </a:rPr>
              <a:t>  maka : tukar baris ke-</a:t>
            </a:r>
            <a:r>
              <a:rPr lang="id-ID" i="1" dirty="0" smtClean="0">
                <a:solidFill>
                  <a:sysClr val="windowText" lastClr="000000"/>
                </a:solidFill>
              </a:rPr>
              <a:t>i</a:t>
            </a:r>
            <a:r>
              <a:rPr lang="id-ID" dirty="0" smtClean="0">
                <a:solidFill>
                  <a:sysClr val="windowText" lastClr="000000"/>
                </a:solidFill>
              </a:rPr>
              <a:t> dengan baris </a:t>
            </a:r>
            <a:r>
              <a:rPr lang="id-ID" i="1" dirty="0" smtClean="0">
                <a:solidFill>
                  <a:sysClr val="windowText" lastClr="000000"/>
                </a:solidFill>
              </a:rPr>
              <a:t>i</a:t>
            </a:r>
            <a:r>
              <a:rPr lang="id-ID" dirty="0" smtClean="0">
                <a:solidFill>
                  <a:sysClr val="windowText" lastClr="000000"/>
                </a:solidFill>
              </a:rPr>
              <a:t>+</a:t>
            </a:r>
            <a:r>
              <a:rPr lang="id-ID" i="1" dirty="0" smtClean="0">
                <a:solidFill>
                  <a:sysClr val="windowText" lastClr="000000"/>
                </a:solidFill>
              </a:rPr>
              <a:t>k ≤ n </a:t>
            </a:r>
            <a:r>
              <a:rPr lang="id-ID" dirty="0" smtClean="0">
                <a:solidFill>
                  <a:sysClr val="windowText" lastClr="000000"/>
                </a:solidFill>
              </a:rPr>
              <a:t>, dimana </a:t>
            </a:r>
            <a:r>
              <a:rPr lang="id-ID" i="1" dirty="0" smtClean="0">
                <a:solidFill>
                  <a:sysClr val="windowText" lastClr="000000"/>
                </a:solidFill>
              </a:rPr>
              <a:t>a</a:t>
            </a:r>
            <a:r>
              <a:rPr lang="id-ID" baseline="-25000" dirty="0" smtClean="0">
                <a:solidFill>
                  <a:sysClr val="windowText" lastClr="000000"/>
                </a:solidFill>
              </a:rPr>
              <a:t>i+k, i </a:t>
            </a:r>
            <a:r>
              <a:rPr lang="id-ID" dirty="0" smtClean="0">
                <a:solidFill>
                  <a:sysClr val="windowText" lastClr="000000"/>
                </a:solidFill>
              </a:rPr>
              <a:t>≠ 0, bila tidak ada berarti proses berhenti tanpa penyelesaian.</a:t>
            </a:r>
          </a:p>
          <a:p>
            <a:pPr marL="812800" indent="-363538">
              <a:buFont typeface="Calibri" panose="020F0502020204030204" pitchFamily="34" charset="0"/>
              <a:buAutoNum type="alphaLcPeriod"/>
            </a:pPr>
            <a:r>
              <a:rPr lang="id-ID" dirty="0" smtClean="0">
                <a:solidFill>
                  <a:sysClr val="windowText" lastClr="000000"/>
                </a:solidFill>
              </a:rPr>
              <a:t>Jika </a:t>
            </a:r>
            <a:r>
              <a:rPr lang="id-ID" b="1" dirty="0" smtClean="0">
                <a:solidFill>
                  <a:sysClr val="windowText" lastClr="000000"/>
                </a:solidFill>
              </a:rPr>
              <a:t>TIDAK</a:t>
            </a:r>
            <a:r>
              <a:rPr lang="id-ID" dirty="0" smtClean="0">
                <a:solidFill>
                  <a:sysClr val="windowText" lastClr="000000"/>
                </a:solidFill>
              </a:rPr>
              <a:t> : maka lanjutkan.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id-ID" dirty="0" smtClean="0">
                <a:solidFill>
                  <a:sysClr val="windowText" lastClr="000000"/>
                </a:solidFill>
              </a:rPr>
              <a:t>Untuk baris ke-</a:t>
            </a:r>
            <a:r>
              <a:rPr lang="id-ID" i="1" dirty="0" smtClean="0">
                <a:solidFill>
                  <a:sysClr val="windowText" lastClr="000000"/>
                </a:solidFill>
              </a:rPr>
              <a:t>j</a:t>
            </a:r>
            <a:r>
              <a:rPr lang="id-ID" dirty="0" smtClean="0">
                <a:solidFill>
                  <a:sysClr val="windowText" lastClr="000000"/>
                </a:solidFill>
              </a:rPr>
              <a:t>, dimana </a:t>
            </a:r>
            <a:r>
              <a:rPr lang="id-ID" i="1" dirty="0" smtClean="0">
                <a:solidFill>
                  <a:sysClr val="windowText" lastClr="000000"/>
                </a:solidFill>
              </a:rPr>
              <a:t>j = i +1 </a:t>
            </a:r>
            <a:r>
              <a:rPr lang="id-ID" dirty="0" smtClean="0">
                <a:solidFill>
                  <a:sysClr val="windowText" lastClr="000000"/>
                </a:solidFill>
              </a:rPr>
              <a:t> sampai </a:t>
            </a:r>
            <a:r>
              <a:rPr lang="id-ID" i="1" dirty="0" smtClean="0">
                <a:solidFill>
                  <a:sysClr val="windowText" lastClr="000000"/>
                </a:solidFill>
              </a:rPr>
              <a:t>n</a:t>
            </a:r>
            <a:r>
              <a:rPr lang="id-ID" dirty="0" smtClean="0">
                <a:solidFill>
                  <a:sysClr val="windowText" lastClr="000000"/>
                </a:solidFill>
              </a:rPr>
              <a:t>,</a:t>
            </a:r>
          </a:p>
          <a:p>
            <a:pPr marL="812800" indent="-363538">
              <a:buFont typeface="Calibri" panose="020F0502020204030204" pitchFamily="34" charset="0"/>
              <a:buAutoNum type="alphaLcPeriod"/>
            </a:pPr>
            <a:r>
              <a:rPr lang="id-ID" dirty="0" smtClean="0">
                <a:solidFill>
                  <a:sysClr val="windowText" lastClr="000000"/>
                </a:solidFill>
              </a:rPr>
              <a:t>Lakukan OBE (Operasi Baris Elementer), hitung </a:t>
            </a:r>
            <a:r>
              <a:rPr lang="id-ID" i="1" dirty="0" smtClean="0">
                <a:solidFill>
                  <a:sysClr val="windowText" lastClr="000000"/>
                </a:solidFill>
              </a:rPr>
              <a:t>c = a</a:t>
            </a:r>
            <a:r>
              <a:rPr lang="id-ID" i="1" baseline="-25000" dirty="0" smtClean="0">
                <a:solidFill>
                  <a:sysClr val="windowText" lastClr="000000"/>
                </a:solidFill>
              </a:rPr>
              <a:t>j,i</a:t>
            </a:r>
            <a:r>
              <a:rPr lang="id-ID" i="1" dirty="0" smtClean="0">
                <a:solidFill>
                  <a:sysClr val="windowText" lastClr="000000"/>
                </a:solidFill>
              </a:rPr>
              <a:t>/a</a:t>
            </a:r>
            <a:r>
              <a:rPr lang="id-ID" i="1" baseline="-25000" dirty="0" smtClean="0">
                <a:solidFill>
                  <a:sysClr val="windowText" lastClr="000000"/>
                </a:solidFill>
              </a:rPr>
              <a:t>i,i</a:t>
            </a:r>
            <a:r>
              <a:rPr lang="id-ID" dirty="0" smtClean="0">
                <a:solidFill>
                  <a:sysClr val="windowText" lastClr="000000"/>
                </a:solidFill>
              </a:rPr>
              <a:t> </a:t>
            </a:r>
          </a:p>
          <a:p>
            <a:pPr marL="812800" indent="-363538">
              <a:buFont typeface="Calibri" panose="020F0502020204030204" pitchFamily="34" charset="0"/>
              <a:buAutoNum type="alphaLcPeriod"/>
            </a:pPr>
            <a:r>
              <a:rPr lang="id-ID" dirty="0" smtClean="0">
                <a:solidFill>
                  <a:sysClr val="windowText" lastClr="000000"/>
                </a:solidFill>
              </a:rPr>
              <a:t>Untuk kolom </a:t>
            </a:r>
            <a:r>
              <a:rPr lang="id-ID" i="1" dirty="0" smtClean="0">
                <a:solidFill>
                  <a:sysClr val="windowText" lastClr="000000"/>
                </a:solidFill>
              </a:rPr>
              <a:t>k </a:t>
            </a:r>
            <a:r>
              <a:rPr lang="id-ID" dirty="0" smtClean="0">
                <a:solidFill>
                  <a:sysClr val="windowText" lastClr="000000"/>
                </a:solidFill>
              </a:rPr>
              <a:t>dimana </a:t>
            </a:r>
            <a:r>
              <a:rPr lang="id-ID" i="1" dirty="0" smtClean="0">
                <a:solidFill>
                  <a:sysClr val="windowText" lastClr="000000"/>
                </a:solidFill>
              </a:rPr>
              <a:t>k = 1 </a:t>
            </a:r>
            <a:r>
              <a:rPr lang="id-ID" dirty="0" smtClean="0">
                <a:solidFill>
                  <a:sysClr val="windowText" lastClr="000000"/>
                </a:solidFill>
              </a:rPr>
              <a:t>sampai </a:t>
            </a:r>
            <a:r>
              <a:rPr lang="id-ID" i="1" dirty="0" smtClean="0">
                <a:solidFill>
                  <a:sysClr val="windowText" lastClr="000000"/>
                </a:solidFill>
              </a:rPr>
              <a:t>n + 1 , hitung a</a:t>
            </a:r>
            <a:r>
              <a:rPr lang="id-ID" i="1" baseline="-25000" dirty="0" smtClean="0">
                <a:solidFill>
                  <a:sysClr val="windowText" lastClr="000000"/>
                </a:solidFill>
              </a:rPr>
              <a:t>j,k</a:t>
            </a:r>
            <a:r>
              <a:rPr lang="id-ID" i="1" dirty="0" smtClean="0">
                <a:solidFill>
                  <a:sysClr val="windowText" lastClr="000000"/>
                </a:solidFill>
              </a:rPr>
              <a:t> - c.a</a:t>
            </a:r>
            <a:r>
              <a:rPr lang="id-ID" i="1" baseline="-25000" dirty="0" smtClean="0">
                <a:solidFill>
                  <a:sysClr val="windowText" lastClr="000000"/>
                </a:solidFill>
              </a:rPr>
              <a:t>i,k </a:t>
            </a:r>
            <a:endParaRPr lang="id-ID" i="1" dirty="0" smtClean="0">
              <a:solidFill>
                <a:sysClr val="windowText" lastClr="000000"/>
              </a:solidFill>
            </a:endParaRP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id-ID" dirty="0" smtClean="0">
                <a:solidFill>
                  <a:sysClr val="windowText" lastClr="000000"/>
                </a:solidFill>
              </a:rPr>
              <a:t>Hitung akar untuk </a:t>
            </a:r>
            <a:r>
              <a:rPr lang="id-ID" i="1" dirty="0" smtClean="0">
                <a:solidFill>
                  <a:sysClr val="windowText" lastClr="000000"/>
                </a:solidFill>
              </a:rPr>
              <a:t>i = n </a:t>
            </a:r>
            <a:r>
              <a:rPr lang="id-ID" dirty="0" smtClean="0">
                <a:solidFill>
                  <a:sysClr val="windowText" lastClr="000000"/>
                </a:solidFill>
              </a:rPr>
              <a:t>sampai </a:t>
            </a:r>
            <a:r>
              <a:rPr lang="id-ID" i="1" dirty="0" smtClean="0">
                <a:solidFill>
                  <a:sysClr val="windowText" lastClr="000000"/>
                </a:solidFill>
              </a:rPr>
              <a:t>1 </a:t>
            </a:r>
            <a:r>
              <a:rPr lang="id-ID" dirty="0" smtClean="0">
                <a:solidFill>
                  <a:sysClr val="windowText" lastClr="000000"/>
                </a:solidFill>
              </a:rPr>
              <a:t>(bergerak dari baris ke </a:t>
            </a:r>
            <a:r>
              <a:rPr lang="id-ID" i="1" dirty="0" smtClean="0">
                <a:solidFill>
                  <a:sysClr val="windowText" lastClr="000000"/>
                </a:solidFill>
              </a:rPr>
              <a:t>n </a:t>
            </a:r>
            <a:r>
              <a:rPr lang="id-ID" dirty="0" smtClean="0">
                <a:solidFill>
                  <a:sysClr val="windowText" lastClr="000000"/>
                </a:solidFill>
              </a:rPr>
              <a:t>sampai baris pertama) </a:t>
            </a:r>
            <a:r>
              <a:rPr lang="id-ID" i="1" dirty="0" smtClean="0">
                <a:solidFill>
                  <a:sysClr val="windowText" lastClr="000000"/>
                </a:solidFill>
              </a:rPr>
              <a:t>x</a:t>
            </a:r>
            <a:r>
              <a:rPr lang="id-ID" i="1" baseline="-25000" dirty="0" smtClean="0">
                <a:solidFill>
                  <a:sysClr val="windowText" lastClr="000000"/>
                </a:solidFill>
              </a:rPr>
              <a:t>i</a:t>
            </a:r>
            <a:r>
              <a:rPr lang="id-ID" i="1" dirty="0" smtClean="0">
                <a:solidFill>
                  <a:sysClr val="windowText" lastClr="000000"/>
                </a:solidFill>
              </a:rPr>
              <a:t> = 1/a</a:t>
            </a:r>
            <a:r>
              <a:rPr lang="id-ID" i="1" baseline="-25000" dirty="0" smtClean="0">
                <a:solidFill>
                  <a:sysClr val="windowText" lastClr="000000"/>
                </a:solidFill>
              </a:rPr>
              <a:t>i,i</a:t>
            </a:r>
            <a:r>
              <a:rPr lang="id-ID" dirty="0" smtClean="0">
                <a:solidFill>
                  <a:sysClr val="windowText" lastClr="000000"/>
                </a:solidFill>
              </a:rPr>
              <a:t>(</a:t>
            </a:r>
            <a:r>
              <a:rPr lang="id-ID" i="1" dirty="0" smtClean="0">
                <a:solidFill>
                  <a:sysClr val="windowText" lastClr="000000"/>
                </a:solidFill>
              </a:rPr>
              <a:t>b</a:t>
            </a:r>
            <a:r>
              <a:rPr lang="id-ID" i="1" baseline="-25000" dirty="0" smtClean="0">
                <a:solidFill>
                  <a:sysClr val="windowText" lastClr="000000"/>
                </a:solidFill>
              </a:rPr>
              <a:t>i</a:t>
            </a:r>
            <a:r>
              <a:rPr lang="id-ID" i="1" dirty="0" smtClean="0">
                <a:solidFill>
                  <a:sysClr val="windowText" lastClr="000000"/>
                </a:solidFill>
              </a:rPr>
              <a:t> - a</a:t>
            </a:r>
            <a:r>
              <a:rPr lang="id-ID" i="1" baseline="-25000" dirty="0" smtClean="0">
                <a:solidFill>
                  <a:sysClr val="windowText" lastClr="000000"/>
                </a:solidFill>
              </a:rPr>
              <a:t>i,i+</a:t>
            </a:r>
            <a:r>
              <a:rPr lang="id-ID" baseline="-25000" dirty="0" smtClean="0">
                <a:solidFill>
                  <a:sysClr val="windowText" lastClr="000000"/>
                </a:solidFill>
              </a:rPr>
              <a:t>1</a:t>
            </a:r>
            <a:r>
              <a:rPr lang="id-ID" i="1" dirty="0" smtClean="0">
                <a:solidFill>
                  <a:sysClr val="windowText" lastClr="000000"/>
                </a:solidFill>
              </a:rPr>
              <a:t>x</a:t>
            </a:r>
            <a:r>
              <a:rPr lang="id-ID" i="1" baseline="-25000" dirty="0" smtClean="0">
                <a:solidFill>
                  <a:sysClr val="windowText" lastClr="000000"/>
                </a:solidFill>
              </a:rPr>
              <a:t>i+</a:t>
            </a:r>
            <a:r>
              <a:rPr lang="id-ID" baseline="-25000" dirty="0" smtClean="0">
                <a:solidFill>
                  <a:sysClr val="windowText" lastClr="000000"/>
                </a:solidFill>
              </a:rPr>
              <a:t>1 </a:t>
            </a:r>
            <a:r>
              <a:rPr lang="id-ID" dirty="0" smtClean="0">
                <a:solidFill>
                  <a:sysClr val="windowText" lastClr="000000"/>
                </a:solidFill>
              </a:rPr>
              <a:t>- </a:t>
            </a:r>
            <a:r>
              <a:rPr lang="id-ID" i="1" dirty="0" smtClean="0">
                <a:solidFill>
                  <a:sysClr val="windowText" lastClr="000000"/>
                </a:solidFill>
              </a:rPr>
              <a:t>a</a:t>
            </a:r>
            <a:r>
              <a:rPr lang="id-ID" i="1" baseline="-25000" dirty="0" smtClean="0">
                <a:solidFill>
                  <a:sysClr val="windowText" lastClr="000000"/>
                </a:solidFill>
              </a:rPr>
              <a:t>i,i+</a:t>
            </a:r>
            <a:r>
              <a:rPr lang="id-ID" baseline="-25000" dirty="0" smtClean="0">
                <a:solidFill>
                  <a:sysClr val="windowText" lastClr="000000"/>
                </a:solidFill>
              </a:rPr>
              <a:t>2</a:t>
            </a:r>
            <a:r>
              <a:rPr lang="id-ID" i="1" dirty="0" smtClean="0">
                <a:solidFill>
                  <a:sysClr val="windowText" lastClr="000000"/>
                </a:solidFill>
              </a:rPr>
              <a:t>x</a:t>
            </a:r>
            <a:r>
              <a:rPr lang="id-ID" i="1" baseline="-25000" dirty="0" smtClean="0">
                <a:solidFill>
                  <a:sysClr val="windowText" lastClr="000000"/>
                </a:solidFill>
              </a:rPr>
              <a:t>i+</a:t>
            </a:r>
            <a:r>
              <a:rPr lang="id-ID" baseline="-25000" dirty="0" smtClean="0">
                <a:solidFill>
                  <a:sysClr val="windowText" lastClr="000000"/>
                </a:solidFill>
              </a:rPr>
              <a:t>2 </a:t>
            </a:r>
            <a:r>
              <a:rPr lang="id-ID" dirty="0" smtClean="0">
                <a:solidFill>
                  <a:sysClr val="windowText" lastClr="000000"/>
                </a:solidFill>
              </a:rPr>
              <a:t>- … - </a:t>
            </a:r>
            <a:r>
              <a:rPr lang="id-ID" i="1" dirty="0" smtClean="0">
                <a:solidFill>
                  <a:sysClr val="windowText" lastClr="000000"/>
                </a:solidFill>
              </a:rPr>
              <a:t>a</a:t>
            </a:r>
            <a:r>
              <a:rPr lang="id-ID" i="1" baseline="-25000" dirty="0" smtClean="0">
                <a:solidFill>
                  <a:sysClr val="windowText" lastClr="000000"/>
                </a:solidFill>
              </a:rPr>
              <a:t>i,n</a:t>
            </a:r>
            <a:r>
              <a:rPr lang="id-ID" baseline="-25000" dirty="0" smtClean="0">
                <a:solidFill>
                  <a:sysClr val="windowText" lastClr="000000"/>
                </a:solidFill>
              </a:rPr>
              <a:t>,</a:t>
            </a:r>
            <a:r>
              <a:rPr lang="id-ID" i="1" dirty="0" smtClean="0">
                <a:solidFill>
                  <a:sysClr val="windowText" lastClr="000000"/>
                </a:solidFill>
              </a:rPr>
              <a:t>x</a:t>
            </a:r>
            <a:r>
              <a:rPr lang="id-ID" i="1" baseline="-25000" dirty="0" smtClean="0">
                <a:solidFill>
                  <a:sysClr val="windowText" lastClr="000000"/>
                </a:solidFill>
              </a:rPr>
              <a:t>n</a:t>
            </a:r>
            <a:r>
              <a:rPr lang="id-ID" dirty="0" smtClean="0">
                <a:solidFill>
                  <a:sysClr val="windowText" lastClr="000000"/>
                </a:solidFill>
              </a:rPr>
              <a:t>), dimana nilai </a:t>
            </a:r>
            <a:r>
              <a:rPr lang="id-ID" i="1" dirty="0" smtClean="0">
                <a:solidFill>
                  <a:sysClr val="windowText" lastClr="000000"/>
                </a:solidFill>
              </a:rPr>
              <a:t>i+k ≤ n.</a:t>
            </a:r>
            <a:endParaRPr lang="id-ID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41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DB80A52-A4F2-F403-8BD0-611DE12AFA1C}"/>
              </a:ext>
            </a:extLst>
          </p:cNvPr>
          <p:cNvSpPr txBox="1"/>
          <p:nvPr/>
        </p:nvSpPr>
        <p:spPr>
          <a:xfrm>
            <a:off x="3046997" y="32443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8CE2DE6-0443-ABCD-E402-E16D224E2CD5}"/>
              </a:ext>
            </a:extLst>
          </p:cNvPr>
          <p:cNvSpPr txBox="1"/>
          <p:nvPr/>
        </p:nvSpPr>
        <p:spPr>
          <a:xfrm>
            <a:off x="3046997" y="32443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6" name="Google Shape;172;p30"/>
          <p:cNvSpPr txBox="1">
            <a:spLocks/>
          </p:cNvSpPr>
          <p:nvPr/>
        </p:nvSpPr>
        <p:spPr>
          <a:xfrm>
            <a:off x="653666" y="600200"/>
            <a:ext cx="10812619" cy="5016829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5400" b="1" dirty="0" smtClean="0">
                <a:solidFill>
                  <a:schemeClr val="tx1"/>
                </a:solidFill>
              </a:rPr>
              <a:t>Penerapan Eliminasi Gauss</a:t>
            </a:r>
            <a:endParaRPr lang="id-ID" sz="5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128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DB80A52-A4F2-F403-8BD0-611DE12AFA1C}"/>
              </a:ext>
            </a:extLst>
          </p:cNvPr>
          <p:cNvSpPr txBox="1"/>
          <p:nvPr/>
        </p:nvSpPr>
        <p:spPr>
          <a:xfrm>
            <a:off x="3046997" y="32443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8CE2DE6-0443-ABCD-E402-E16D224E2CD5}"/>
              </a:ext>
            </a:extLst>
          </p:cNvPr>
          <p:cNvSpPr txBox="1"/>
          <p:nvPr/>
        </p:nvSpPr>
        <p:spPr>
          <a:xfrm>
            <a:off x="3046997" y="32443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4" name="Google Shape;177;p31"/>
          <p:cNvPicPr preferRelativeResize="0"/>
          <p:nvPr/>
        </p:nvPicPr>
        <p:blipFill rotWithShape="1">
          <a:blip r:embed="rId2">
            <a:alphaModFix/>
          </a:blip>
          <a:srcRect l="8474" t="44474" r="34034" b="36980"/>
          <a:stretch/>
        </p:blipFill>
        <p:spPr>
          <a:xfrm>
            <a:off x="734069" y="3393312"/>
            <a:ext cx="5779201" cy="2555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8;p31"/>
          <p:cNvPicPr preferRelativeResize="0"/>
          <p:nvPr/>
        </p:nvPicPr>
        <p:blipFill rotWithShape="1">
          <a:blip r:embed="rId2">
            <a:alphaModFix/>
          </a:blip>
          <a:srcRect l="6872" t="9909" b="62299"/>
          <a:stretch/>
        </p:blipFill>
        <p:spPr>
          <a:xfrm>
            <a:off x="734068" y="323212"/>
            <a:ext cx="6914572" cy="282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179;p31"/>
          <p:cNvGrpSpPr/>
          <p:nvPr/>
        </p:nvGrpSpPr>
        <p:grpSpPr>
          <a:xfrm>
            <a:off x="8385451" y="323213"/>
            <a:ext cx="2949400" cy="3382768"/>
            <a:chOff x="6803275" y="395363"/>
            <a:chExt cx="2212050" cy="2537076"/>
          </a:xfrm>
        </p:grpSpPr>
        <p:pic>
          <p:nvPicPr>
            <p:cNvPr id="8" name="Google Shape;18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81;p31" descr="Piece of duct tape sticking a note to the slide"/>
            <p:cNvPicPr preferRelativeResize="0"/>
            <p:nvPr/>
          </p:nvPicPr>
          <p:blipFill rotWithShape="1">
            <a:blip r:embed="rId4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82;p3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2000" b="1" dirty="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sz="2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>
                <a:spcBef>
                  <a:spcPts val="1067"/>
                </a:spcBef>
                <a:buClr>
                  <a:schemeClr val="dk1"/>
                </a:buClr>
                <a:buSzPts val="1100"/>
              </a:pPr>
              <a:r>
                <a:rPr lang="en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Pada eliminasi Gauss, penyederhanaan berhenti pada tahapan ini, sehingga didapat x=3, kemudian di substitusikan ke persamaan ke-2 dan ke-3</a:t>
              </a:r>
              <a:endParaRPr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>
                <a:spcBef>
                  <a:spcPts val="1067"/>
                </a:spcBef>
                <a:buClr>
                  <a:schemeClr val="dk1"/>
                </a:buClr>
                <a:buSzPts val="1100"/>
              </a:pPr>
              <a:endParaRPr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>
                <a:spcBef>
                  <a:spcPts val="1067"/>
                </a:spcBef>
                <a:spcAft>
                  <a:spcPts val="1067"/>
                </a:spcAft>
              </a:pPr>
              <a:endParaRPr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212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8D2264D-FA1E-9574-B01B-66320EA287C9}"/>
              </a:ext>
            </a:extLst>
          </p:cNvPr>
          <p:cNvSpPr txBox="1"/>
          <p:nvPr/>
        </p:nvSpPr>
        <p:spPr>
          <a:xfrm>
            <a:off x="801989" y="180836"/>
            <a:ext cx="1075270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ID" sz="3600" b="1" dirty="0" err="1">
                <a:solidFill>
                  <a:schemeClr val="tx1"/>
                </a:solidFill>
              </a:rPr>
              <a:t>Terminologi</a:t>
            </a:r>
            <a:r>
              <a:rPr lang="en-ID" sz="3600" b="1" dirty="0">
                <a:solidFill>
                  <a:schemeClr val="tx1"/>
                </a:solidFill>
              </a:rPr>
              <a:t> </a:t>
            </a:r>
            <a:r>
              <a:rPr lang="en-ID" sz="3600" b="1" dirty="0" err="1">
                <a:solidFill>
                  <a:schemeClr val="tx1"/>
                </a:solidFill>
              </a:rPr>
              <a:t>istilah-istilah</a:t>
            </a:r>
            <a:r>
              <a:rPr lang="en-ID" sz="3600" b="1" dirty="0">
                <a:solidFill>
                  <a:schemeClr val="tx1"/>
                </a:solidFill>
              </a:rPr>
              <a:t> </a:t>
            </a:r>
            <a:r>
              <a:rPr lang="en-ID" sz="3600" b="1" dirty="0" err="1">
                <a:solidFill>
                  <a:schemeClr val="tx1"/>
                </a:solidFill>
              </a:rPr>
              <a:t>da</a:t>
            </a:r>
            <a:r>
              <a:rPr lang="en-ID" sz="3600" b="1" dirty="0" err="1"/>
              <a:t>lam</a:t>
            </a:r>
            <a:r>
              <a:rPr lang="en-ID" sz="3600" b="1" dirty="0"/>
              <a:t> </a:t>
            </a:r>
            <a:r>
              <a:rPr lang="en-ID" sz="3600" b="1" dirty="0" err="1"/>
              <a:t>Himpunan</a:t>
            </a:r>
            <a:endParaRPr 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F39885C-C345-6D6B-3F5B-787968C772F1}"/>
              </a:ext>
            </a:extLst>
          </p:cNvPr>
          <p:cNvSpPr txBox="1"/>
          <p:nvPr/>
        </p:nvSpPr>
        <p:spPr>
          <a:xfrm>
            <a:off x="366560" y="822457"/>
            <a:ext cx="11506125" cy="5651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</a:pPr>
            <a:r>
              <a:rPr lang="en-US" sz="2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Himpunan</a:t>
            </a:r>
            <a:r>
              <a:rPr lang="en-US" sz="2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Tak </a:t>
            </a:r>
            <a:r>
              <a:rPr lang="en-US" sz="2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Hingga</a:t>
            </a:r>
            <a:r>
              <a:rPr lang="en-US" sz="2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(Infinite Set) </a:t>
            </a:r>
            <a:r>
              <a:rPr lang="en-US" sz="2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himpunan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2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mempunyai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tak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hingga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jumlah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anggotanya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tidak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dihitung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misal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2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bilangan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integer </a:t>
            </a:r>
            <a:r>
              <a:rPr lang="en-US" sz="2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negatif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 (</a:t>
            </a:r>
            <a:r>
              <a:rPr lang="en-US" sz="2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bilangan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bulat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 </a:t>
            </a:r>
            <a:r>
              <a:rPr lang="en-US" sz="2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dsb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</a:pPr>
            <a:endParaRPr lang="en-US" sz="22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Himpunan</a:t>
            </a:r>
            <a:r>
              <a:rPr lang="en-US" sz="2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Kosong</a:t>
            </a:r>
            <a:r>
              <a:rPr lang="en-US" sz="2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(Empty Set) </a:t>
            </a:r>
            <a:r>
              <a:rPr lang="en-US" sz="2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himpunan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2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tidak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mempunyai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anggota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2200" dirty="0" err="1">
                <a:latin typeface="Bahnschrift Light SemiCondensed" panose="020B0502040204020203" pitchFamily="34" charset="0"/>
              </a:rPr>
              <a:t>dapat</a:t>
            </a:r>
            <a:r>
              <a:rPr lang="en-ID" sz="2200" dirty="0">
                <a:latin typeface="Bahnschrift Light SemiCondensed" panose="020B0502040204020203" pitchFamily="34" charset="0"/>
              </a:rPr>
              <a:t> juga </a:t>
            </a:r>
            <a:r>
              <a:rPr lang="en-ID" sz="2200" dirty="0" err="1">
                <a:latin typeface="Bahnschrift Light SemiCondensed" panose="020B0502040204020203" pitchFamily="34" charset="0"/>
              </a:rPr>
              <a:t>disebut</a:t>
            </a:r>
            <a:r>
              <a:rPr lang="en-ID" sz="2200" dirty="0">
                <a:latin typeface="Bahnschrift Light SemiCondensed" panose="020B0502040204020203" pitchFamily="34" charset="0"/>
              </a:rPr>
              <a:t> </a:t>
            </a:r>
            <a:r>
              <a:rPr lang="en-ID" sz="2200" dirty="0" err="1">
                <a:latin typeface="Bahnschrift Light SemiCondensed" panose="020B0502040204020203" pitchFamily="34" charset="0"/>
              </a:rPr>
              <a:t>sebagai</a:t>
            </a:r>
            <a:r>
              <a:rPr lang="en-ID" sz="2200" dirty="0">
                <a:latin typeface="Bahnschrift Light SemiCondensed" panose="020B0502040204020203" pitchFamily="34" charset="0"/>
              </a:rPr>
              <a:t> </a:t>
            </a:r>
            <a:r>
              <a:rPr lang="en-ID" sz="2200" dirty="0" err="1">
                <a:latin typeface="Bahnschrift Light SemiCondensed" panose="020B0502040204020203" pitchFamily="34" charset="0"/>
              </a:rPr>
              <a:t>himpunan</a:t>
            </a:r>
            <a:r>
              <a:rPr lang="en-ID" sz="2200" dirty="0">
                <a:latin typeface="Bahnschrift Light SemiCondensed" panose="020B0502040204020203" pitchFamily="34" charset="0"/>
              </a:rPr>
              <a:t> null 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dan </a:t>
            </a:r>
            <a:r>
              <a:rPr lang="en-US" sz="2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dinotasikan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{} </a:t>
            </a:r>
            <a:r>
              <a:rPr lang="en-US" sz="2200" kern="1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US" sz="2200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Ø</a:t>
            </a:r>
            <a:r>
              <a: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n-ID" sz="2200" dirty="0">
                <a:latin typeface="Bahnschrift Light SemiCondensed" panose="020B0502040204020203" pitchFamily="34" charset="0"/>
              </a:rPr>
              <a:t> </a:t>
            </a:r>
          </a:p>
          <a:p>
            <a:pPr>
              <a:lnSpc>
                <a:spcPct val="107000"/>
              </a:lnSpc>
            </a:pPr>
            <a:r>
              <a:rPr lang="en-ID" sz="2200" dirty="0" err="1">
                <a:latin typeface="Bahnschrift Light SemiCondensed" panose="020B0502040204020203" pitchFamily="34" charset="0"/>
              </a:rPr>
              <a:t>Contoh</a:t>
            </a:r>
            <a:r>
              <a:rPr lang="en-ID" sz="2200" dirty="0">
                <a:latin typeface="Bahnschrift Light SemiCondensed" panose="020B0502040204020203" pitchFamily="34" charset="0"/>
              </a:rPr>
              <a:t>:</a:t>
            </a:r>
          </a:p>
          <a:p>
            <a:r>
              <a:rPr lang="en-ID" sz="2200" dirty="0">
                <a:latin typeface="Bahnschrift Light SemiCondensed" panose="020B0502040204020203" pitchFamily="34" charset="0"/>
              </a:rPr>
              <a:t>A </a:t>
            </a:r>
            <a:r>
              <a:rPr lang="en-ID" sz="2200" dirty="0" err="1">
                <a:latin typeface="Bahnschrift Light SemiCondensed" panose="020B0502040204020203" pitchFamily="34" charset="0"/>
              </a:rPr>
              <a:t>adalah</a:t>
            </a:r>
            <a:r>
              <a:rPr lang="en-ID" sz="2200" dirty="0">
                <a:latin typeface="Bahnschrift Light SemiCondensed" panose="020B0502040204020203" pitchFamily="34" charset="0"/>
              </a:rPr>
              <a:t> </a:t>
            </a:r>
            <a:r>
              <a:rPr lang="en-ID" sz="2200" dirty="0" err="1">
                <a:latin typeface="Bahnschrift Light SemiCondensed" panose="020B0502040204020203" pitchFamily="34" charset="0"/>
              </a:rPr>
              <a:t>himpunan</a:t>
            </a:r>
            <a:r>
              <a:rPr lang="en-ID" sz="2200" dirty="0">
                <a:latin typeface="Bahnschrift Light SemiCondensed" panose="020B0502040204020203" pitchFamily="34" charset="0"/>
              </a:rPr>
              <a:t> </a:t>
            </a:r>
            <a:r>
              <a:rPr lang="en-ID" sz="2200" dirty="0" err="1">
                <a:latin typeface="Bahnschrift Light SemiCondensed" panose="020B0502040204020203" pitchFamily="34" charset="0"/>
              </a:rPr>
              <a:t>nama</a:t>
            </a:r>
            <a:r>
              <a:rPr lang="en-ID" sz="2200" dirty="0">
                <a:latin typeface="Bahnschrift Light SemiCondensed" panose="020B0502040204020203" pitchFamily="34" charset="0"/>
              </a:rPr>
              <a:t> </a:t>
            </a:r>
            <a:r>
              <a:rPr lang="en-ID" sz="2200" dirty="0" err="1">
                <a:latin typeface="Bahnschrift Light SemiCondensed" panose="020B0502040204020203" pitchFamily="34" charset="0"/>
              </a:rPr>
              <a:t>bulan</a:t>
            </a:r>
            <a:r>
              <a:rPr lang="en-ID" sz="2200" dirty="0">
                <a:latin typeface="Bahnschrift Light SemiCondensed" panose="020B0502040204020203" pitchFamily="34" charset="0"/>
              </a:rPr>
              <a:t> yang </a:t>
            </a:r>
            <a:r>
              <a:rPr lang="en-ID" sz="2200" dirty="0" err="1">
                <a:latin typeface="Bahnschrift Light SemiCondensed" panose="020B0502040204020203" pitchFamily="34" charset="0"/>
              </a:rPr>
              <a:t>dimulai</a:t>
            </a:r>
            <a:r>
              <a:rPr lang="en-ID" sz="2200" dirty="0">
                <a:latin typeface="Bahnschrift Light SemiCondensed" panose="020B0502040204020203" pitchFamily="34" charset="0"/>
              </a:rPr>
              <a:t> </a:t>
            </a:r>
            <a:r>
              <a:rPr lang="en-ID" sz="2200" dirty="0" err="1">
                <a:latin typeface="Bahnschrift Light SemiCondensed" panose="020B0502040204020203" pitchFamily="34" charset="0"/>
              </a:rPr>
              <a:t>dengan</a:t>
            </a:r>
            <a:r>
              <a:rPr lang="en-ID" sz="2200" dirty="0">
                <a:latin typeface="Bahnschrift Light SemiCondensed" panose="020B0502040204020203" pitchFamily="34" charset="0"/>
              </a:rPr>
              <a:t> </a:t>
            </a:r>
            <a:r>
              <a:rPr lang="en-ID" sz="2200" dirty="0" err="1">
                <a:latin typeface="Bahnschrift Light SemiCondensed" panose="020B0502040204020203" pitchFamily="34" charset="0"/>
              </a:rPr>
              <a:t>huruf</a:t>
            </a:r>
            <a:r>
              <a:rPr lang="en-ID" sz="2200" dirty="0">
                <a:latin typeface="Bahnschrift Light SemiCondensed" panose="020B0502040204020203" pitchFamily="34" charset="0"/>
              </a:rPr>
              <a:t> B.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D" sz="2200" dirty="0">
                <a:latin typeface="Bahnschrift Light SemiCondensed" panose="020B0502040204020203" pitchFamily="34" charset="0"/>
              </a:rPr>
              <a:t>B = {</a:t>
            </a:r>
            <a:r>
              <a:rPr lang="en-ID" sz="2200" dirty="0" err="1">
                <a:latin typeface="Bahnschrift Light SemiCondensed" panose="020B0502040204020203" pitchFamily="34" charset="0"/>
              </a:rPr>
              <a:t>x|x</a:t>
            </a:r>
            <a:r>
              <a:rPr lang="en-ID" sz="2200" dirty="0">
                <a:latin typeface="Bahnschrift Light SemiCondensed" panose="020B0502040204020203" pitchFamily="34" charset="0"/>
              </a:rPr>
              <a:t>&lt;1,x</a:t>
            </a:r>
            <a:r>
              <a:rPr lang="el-GR" sz="2200" dirty="0">
                <a:latin typeface="Bahnschrift Light SemiCondensed" panose="020B0502040204020203" pitchFamily="34" charset="0"/>
              </a:rPr>
              <a:t>ϵ </a:t>
            </a:r>
            <a:r>
              <a:rPr lang="en-ID" sz="2200" dirty="0" err="1">
                <a:latin typeface="Bahnschrift Light SemiCondensed" panose="020B0502040204020203" pitchFamily="34" charset="0"/>
              </a:rPr>
              <a:t>bilangan</a:t>
            </a:r>
            <a:r>
              <a:rPr lang="en-ID" sz="2200" dirty="0">
                <a:latin typeface="Bahnschrift Light SemiCondensed" panose="020B0502040204020203" pitchFamily="34" charset="0"/>
              </a:rPr>
              <a:t> </a:t>
            </a:r>
            <a:r>
              <a:rPr lang="en-ID" sz="2200" dirty="0" err="1">
                <a:latin typeface="Bahnschrift Light SemiCondensed" panose="020B0502040204020203" pitchFamily="34" charset="0"/>
              </a:rPr>
              <a:t>asli</a:t>
            </a:r>
            <a:r>
              <a:rPr lang="en-ID" sz="2200" dirty="0">
                <a:latin typeface="Bahnschrift Light SemiCondensed" panose="020B0502040204020203" pitchFamily="34" charset="0"/>
              </a:rPr>
              <a:t>}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ID" sz="2200" dirty="0">
              <a:latin typeface="Bahnschrift Light SemiCondensed" panose="020B05020402040202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D" sz="2200" b="1" dirty="0" err="1">
                <a:latin typeface="Bahnschrift Light SemiCondensed" panose="020B0502040204020203" pitchFamily="34" charset="0"/>
              </a:rPr>
              <a:t>Himpunan</a:t>
            </a:r>
            <a:r>
              <a:rPr lang="en-ID" sz="2200" b="1" dirty="0">
                <a:latin typeface="Bahnschrift Light SemiCondensed" panose="020B0502040204020203" pitchFamily="34" charset="0"/>
              </a:rPr>
              <a:t> </a:t>
            </a:r>
            <a:r>
              <a:rPr lang="en-ID" sz="2200" b="1" dirty="0" err="1">
                <a:latin typeface="Bahnschrift Light SemiCondensed" panose="020B0502040204020203" pitchFamily="34" charset="0"/>
              </a:rPr>
              <a:t>semesta</a:t>
            </a:r>
            <a:r>
              <a:rPr lang="en-ID" sz="2200" b="1" dirty="0">
                <a:latin typeface="Bahnschrift Light SemiCondensed" panose="020B0502040204020203" pitchFamily="34" charset="0"/>
              </a:rPr>
              <a:t>  </a:t>
            </a:r>
            <a:r>
              <a:rPr lang="en-ID" sz="2200" dirty="0" err="1">
                <a:latin typeface="Bahnschrift Light SemiCondensed" panose="020B0502040204020203" pitchFamily="34" charset="0"/>
              </a:rPr>
              <a:t>Himpunan</a:t>
            </a:r>
            <a:r>
              <a:rPr lang="en-ID" sz="2200" dirty="0">
                <a:latin typeface="Bahnschrift Light SemiCondensed" panose="020B0502040204020203" pitchFamily="34" charset="0"/>
              </a:rPr>
              <a:t> yang </a:t>
            </a:r>
            <a:r>
              <a:rPr lang="en-ID" sz="2200" dirty="0" err="1">
                <a:latin typeface="Bahnschrift Light SemiCondensed" panose="020B0502040204020203" pitchFamily="34" charset="0"/>
              </a:rPr>
              <a:t>berisi</a:t>
            </a:r>
            <a:r>
              <a:rPr lang="en-ID" sz="2200" dirty="0">
                <a:latin typeface="Bahnschrift Light SemiCondensed" panose="020B0502040204020203" pitchFamily="34" charset="0"/>
              </a:rPr>
              <a:t> </a:t>
            </a:r>
            <a:r>
              <a:rPr lang="en-ID" sz="2200" dirty="0" err="1">
                <a:latin typeface="Bahnschrift Light SemiCondensed" panose="020B0502040204020203" pitchFamily="34" charset="0"/>
              </a:rPr>
              <a:t>semua</a:t>
            </a:r>
            <a:r>
              <a:rPr lang="en-ID" sz="2200" dirty="0">
                <a:latin typeface="Bahnschrift Light SemiCondensed" panose="020B0502040204020203" pitchFamily="34" charset="0"/>
              </a:rPr>
              <a:t> </a:t>
            </a:r>
            <a:r>
              <a:rPr lang="en-ID" sz="2200" dirty="0" err="1">
                <a:latin typeface="Bahnschrift Light SemiCondensed" panose="020B0502040204020203" pitchFamily="34" charset="0"/>
              </a:rPr>
              <a:t>elemen</a:t>
            </a:r>
            <a:r>
              <a:rPr lang="en-ID" sz="2200" dirty="0">
                <a:latin typeface="Bahnschrift Light SemiCondensed" panose="020B0502040204020203" pitchFamily="34" charset="0"/>
              </a:rPr>
              <a:t> </a:t>
            </a:r>
            <a:r>
              <a:rPr lang="en-ID" sz="2200" dirty="0" err="1">
                <a:latin typeface="Bahnschrift Light SemiCondensed" panose="020B0502040204020203" pitchFamily="34" charset="0"/>
              </a:rPr>
              <a:t>himpunan</a:t>
            </a:r>
            <a:r>
              <a:rPr lang="en-ID" sz="2200" dirty="0">
                <a:latin typeface="Bahnschrift Light SemiCondensed" panose="020B0502040204020203" pitchFamily="34" charset="0"/>
              </a:rPr>
              <a:t> </a:t>
            </a:r>
            <a:r>
              <a:rPr lang="en-ID" sz="2200" dirty="0" err="1">
                <a:latin typeface="Bahnschrift Light SemiCondensed" panose="020B0502040204020203" pitchFamily="34" charset="0"/>
              </a:rPr>
              <a:t>atau</a:t>
            </a:r>
            <a:r>
              <a:rPr lang="en-ID" sz="2200" dirty="0">
                <a:latin typeface="Bahnschrift Light SemiCondensed" panose="020B0502040204020203" pitchFamily="34" charset="0"/>
              </a:rPr>
              <a:t> superset </a:t>
            </a:r>
            <a:r>
              <a:rPr lang="en-ID" sz="2200" dirty="0" err="1">
                <a:latin typeface="Bahnschrift Light SemiCondensed" panose="020B0502040204020203" pitchFamily="34" charset="0"/>
              </a:rPr>
              <a:t>dari</a:t>
            </a:r>
            <a:r>
              <a:rPr lang="en-ID" sz="2200" dirty="0">
                <a:latin typeface="Bahnschrift Light SemiCondensed" panose="020B0502040204020203" pitchFamily="34" charset="0"/>
              </a:rPr>
              <a:t> </a:t>
            </a:r>
            <a:r>
              <a:rPr lang="en-ID" sz="2200" dirty="0" err="1">
                <a:latin typeface="Bahnschrift Light SemiCondensed" panose="020B0502040204020203" pitchFamily="34" charset="0"/>
              </a:rPr>
              <a:t>setiap</a:t>
            </a:r>
            <a:r>
              <a:rPr lang="en-ID" sz="2200" dirty="0">
                <a:latin typeface="Bahnschrift Light SemiCondensed" panose="020B0502040204020203" pitchFamily="34" charset="0"/>
              </a:rPr>
              <a:t> </a:t>
            </a:r>
            <a:r>
              <a:rPr lang="en-ID" sz="2200" dirty="0" err="1">
                <a:latin typeface="Bahnschrift Light SemiCondensed" panose="020B0502040204020203" pitchFamily="34" charset="0"/>
              </a:rPr>
              <a:t>himpunan</a:t>
            </a:r>
            <a:r>
              <a:rPr lang="en-ID" sz="2200" dirty="0">
                <a:latin typeface="Bahnschrift Light SemiCondensed" panose="020B0502040204020203" pitchFamily="34" charset="0"/>
              </a:rPr>
              <a:t>. </a:t>
            </a:r>
            <a:r>
              <a:rPr lang="en-ID" sz="2200" dirty="0" err="1">
                <a:latin typeface="Bahnschrift Light SemiCondensed" panose="020B0502040204020203" pitchFamily="34" charset="0"/>
              </a:rPr>
              <a:t>Himpunan</a:t>
            </a:r>
            <a:r>
              <a:rPr lang="en-ID" sz="2200" dirty="0">
                <a:latin typeface="Bahnschrift Light SemiCondensed" panose="020B0502040204020203" pitchFamily="34" charset="0"/>
              </a:rPr>
              <a:t> </a:t>
            </a:r>
            <a:r>
              <a:rPr lang="en-ID" sz="2200" dirty="0" err="1">
                <a:latin typeface="Bahnschrift Light SemiCondensed" panose="020B0502040204020203" pitchFamily="34" charset="0"/>
              </a:rPr>
              <a:t>semesta</a:t>
            </a:r>
            <a:r>
              <a:rPr lang="en-ID" sz="2200" dirty="0">
                <a:latin typeface="Bahnschrift Light SemiCondensed" panose="020B0502040204020203" pitchFamily="34" charset="0"/>
              </a:rPr>
              <a:t> </a:t>
            </a:r>
            <a:r>
              <a:rPr lang="en-ID" sz="2200" dirty="0" err="1">
                <a:latin typeface="Bahnschrift Light SemiCondensed" panose="020B0502040204020203" pitchFamily="34" charset="0"/>
              </a:rPr>
              <a:t>biasanya</a:t>
            </a:r>
            <a:r>
              <a:rPr lang="en-ID" sz="2200" dirty="0">
                <a:latin typeface="Bahnschrift Light SemiCondensed" panose="020B0502040204020203" pitchFamily="34" charset="0"/>
              </a:rPr>
              <a:t> </a:t>
            </a:r>
            <a:r>
              <a:rPr lang="en-ID" sz="2200" dirty="0" err="1">
                <a:latin typeface="Bahnschrift Light SemiCondensed" panose="020B0502040204020203" pitchFamily="34" charset="0"/>
              </a:rPr>
              <a:t>dilambangkan</a:t>
            </a:r>
            <a:r>
              <a:rPr lang="en-ID" sz="2200" dirty="0">
                <a:latin typeface="Bahnschrift Light SemiCondensed" panose="020B0502040204020203" pitchFamily="34" charset="0"/>
              </a:rPr>
              <a:t> </a:t>
            </a:r>
            <a:r>
              <a:rPr lang="en-ID" sz="2200" dirty="0" err="1">
                <a:latin typeface="Bahnschrift Light SemiCondensed" panose="020B0502040204020203" pitchFamily="34" charset="0"/>
              </a:rPr>
              <a:t>dengan</a:t>
            </a:r>
            <a:r>
              <a:rPr lang="en-ID" sz="2200" dirty="0">
                <a:latin typeface="Bahnschrift Light SemiCondensed" panose="020B0502040204020203" pitchFamily="34" charset="0"/>
              </a:rPr>
              <a:t> "S" </a:t>
            </a:r>
          </a:p>
          <a:p>
            <a:r>
              <a:rPr lang="en-ID" sz="2200" dirty="0" err="1">
                <a:latin typeface="Bahnschrift Light SemiCondensed" panose="020B0502040204020203" pitchFamily="34" charset="0"/>
              </a:rPr>
              <a:t>Contoh</a:t>
            </a:r>
            <a:r>
              <a:rPr lang="en-ID" sz="2200" dirty="0">
                <a:latin typeface="Bahnschrift Light SemiCondensed" panose="020B0502040204020203" pitchFamily="34" charset="0"/>
              </a:rPr>
              <a:t>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D" sz="2200" dirty="0">
                <a:latin typeface="Bahnschrift Light SemiCondensed" panose="020B0502040204020203" pitchFamily="34" charset="0"/>
              </a:rPr>
              <a:t>A = (2, 4, 6, 8} B = {</a:t>
            </a:r>
            <a:r>
              <a:rPr lang="en-ID" sz="2200" dirty="0" err="1">
                <a:latin typeface="Bahnschrift Light SemiCondensed" panose="020B0502040204020203" pitchFamily="34" charset="0"/>
              </a:rPr>
              <a:t>x|x</a:t>
            </a:r>
            <a:r>
              <a:rPr lang="en-ID" sz="2200" dirty="0">
                <a:latin typeface="Bahnschrift Light SemiCondensed" panose="020B0502040204020203" pitchFamily="34" charset="0"/>
              </a:rPr>
              <a:t>&lt;10,x</a:t>
            </a:r>
            <a:r>
              <a:rPr lang="el-GR" sz="2200" dirty="0">
                <a:latin typeface="Bahnschrift Light SemiCondensed" panose="020B0502040204020203" pitchFamily="34" charset="0"/>
              </a:rPr>
              <a:t>ϵ </a:t>
            </a:r>
            <a:r>
              <a:rPr lang="en-ID" sz="2200" dirty="0" err="1">
                <a:latin typeface="Bahnschrift Light SemiCondensed" panose="020B0502040204020203" pitchFamily="34" charset="0"/>
              </a:rPr>
              <a:t>bilangan</a:t>
            </a:r>
            <a:r>
              <a:rPr lang="en-ID" sz="2200" dirty="0">
                <a:latin typeface="Bahnschrift Light SemiCondensed" panose="020B0502040204020203" pitchFamily="34" charset="0"/>
              </a:rPr>
              <a:t> </a:t>
            </a:r>
            <a:r>
              <a:rPr lang="en-ID" sz="2200" dirty="0" err="1">
                <a:latin typeface="Bahnschrift Light SemiCondensed" panose="020B0502040204020203" pitchFamily="34" charset="0"/>
              </a:rPr>
              <a:t>asli</a:t>
            </a:r>
            <a:r>
              <a:rPr lang="en-ID" sz="2200" dirty="0">
                <a:latin typeface="Bahnschrift Light SemiCondensed" panose="020B0502040204020203" pitchFamily="34" charset="0"/>
              </a:rPr>
              <a:t>}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D" sz="2200" dirty="0">
                <a:latin typeface="Bahnschrift Light SemiCondensed" panose="020B0502040204020203" pitchFamily="34" charset="0"/>
              </a:rPr>
              <a:t>C = {-3, -2, -1, 0, 1}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D" sz="2200" dirty="0" err="1">
                <a:latin typeface="Bahnschrift Light SemiCondensed" panose="020B0502040204020203" pitchFamily="34" charset="0"/>
              </a:rPr>
              <a:t>Himpunan</a:t>
            </a:r>
            <a:r>
              <a:rPr lang="en-ID" sz="2200" dirty="0">
                <a:latin typeface="Bahnschrift Light SemiCondensed" panose="020B0502040204020203" pitchFamily="34" charset="0"/>
              </a:rPr>
              <a:t> </a:t>
            </a:r>
            <a:r>
              <a:rPr lang="en-ID" sz="2200" dirty="0" err="1">
                <a:latin typeface="Bahnschrift Light SemiCondensed" panose="020B0502040204020203" pitchFamily="34" charset="0"/>
              </a:rPr>
              <a:t>semesta</a:t>
            </a:r>
            <a:r>
              <a:rPr lang="en-ID" sz="2200" dirty="0">
                <a:latin typeface="Bahnschrift Light SemiCondensed" panose="020B0502040204020203" pitchFamily="34" charset="0"/>
              </a:rPr>
              <a:t> </a:t>
            </a:r>
            <a:r>
              <a:rPr lang="en-ID" sz="2200" dirty="0" err="1">
                <a:latin typeface="Bahnschrift Light SemiCondensed" panose="020B0502040204020203" pitchFamily="34" charset="0"/>
              </a:rPr>
              <a:t>dari</a:t>
            </a:r>
            <a:r>
              <a:rPr lang="en-ID" sz="2200" dirty="0">
                <a:latin typeface="Bahnschrift Light SemiCondensed" panose="020B0502040204020203" pitchFamily="34" charset="0"/>
              </a:rPr>
              <a:t> </a:t>
            </a:r>
            <a:r>
              <a:rPr lang="en-ID" sz="2200" dirty="0" err="1">
                <a:latin typeface="Bahnschrift Light SemiCondensed" panose="020B0502040204020203" pitchFamily="34" charset="0"/>
              </a:rPr>
              <a:t>himpunan</a:t>
            </a:r>
            <a:r>
              <a:rPr lang="en-ID" sz="2200" dirty="0">
                <a:latin typeface="Bahnschrift Light SemiCondensed" panose="020B0502040204020203" pitchFamily="34" charset="0"/>
              </a:rPr>
              <a:t> A, B, dan C </a:t>
            </a:r>
            <a:r>
              <a:rPr lang="en-ID" sz="2200" dirty="0" err="1">
                <a:latin typeface="Bahnschrift Light SemiCondensed" panose="020B0502040204020203" pitchFamily="34" charset="0"/>
              </a:rPr>
              <a:t>adalah</a:t>
            </a:r>
            <a:r>
              <a:rPr lang="en-ID" sz="2200" dirty="0">
                <a:latin typeface="Bahnschrift Light SemiCondensed" panose="020B0502040204020203" pitchFamily="34" charset="0"/>
              </a:rPr>
              <a:t> S = {</a:t>
            </a:r>
            <a:r>
              <a:rPr lang="en-ID" sz="2200" dirty="0" err="1">
                <a:latin typeface="Bahnschrift Light SemiCondensed" panose="020B0502040204020203" pitchFamily="34" charset="0"/>
              </a:rPr>
              <a:t>himpunan</a:t>
            </a:r>
            <a:r>
              <a:rPr lang="en-ID" sz="2200" dirty="0">
                <a:latin typeface="Bahnschrift Light SemiCondensed" panose="020B0502040204020203" pitchFamily="34" charset="0"/>
              </a:rPr>
              <a:t> </a:t>
            </a:r>
            <a:r>
              <a:rPr lang="en-ID" sz="2200" dirty="0" err="1">
                <a:latin typeface="Bahnschrift Light SemiCondensed" panose="020B0502040204020203" pitchFamily="34" charset="0"/>
              </a:rPr>
              <a:t>bilangan</a:t>
            </a:r>
            <a:r>
              <a:rPr lang="en-ID" sz="2200" dirty="0">
                <a:latin typeface="Bahnschrift Light SemiCondensed" panose="020B0502040204020203" pitchFamily="34" charset="0"/>
              </a:rPr>
              <a:t> </a:t>
            </a:r>
            <a:r>
              <a:rPr lang="en-ID" sz="2200" dirty="0" err="1">
                <a:latin typeface="Bahnschrift Light SemiCondensed" panose="020B0502040204020203" pitchFamily="34" charset="0"/>
              </a:rPr>
              <a:t>bulat</a:t>
            </a:r>
            <a:r>
              <a:rPr lang="en-ID" sz="2200" dirty="0">
                <a:latin typeface="Bahnschrift Light SemiCondensed" panose="020B0502040204020203" pitchFamily="34" charset="0"/>
              </a:rPr>
              <a:t>} </a:t>
            </a:r>
          </a:p>
          <a:p>
            <a:endParaRPr lang="en-ID" sz="2200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745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9C69338C-A89C-61BE-F40C-55210F00B22D}"/>
                  </a:ext>
                </a:extLst>
              </p:cNvPr>
              <p:cNvSpPr txBox="1"/>
              <p:nvPr/>
            </p:nvSpPr>
            <p:spPr>
              <a:xfrm>
                <a:off x="977900" y="653471"/>
                <a:ext cx="10236200" cy="41660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1800"/>
                  </a:spcAft>
                </a:pPr>
                <a:r>
                  <a:rPr lang="en-US" sz="2000" b="1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Kardinalitas</a:t>
                </a:r>
                <a:r>
                  <a:rPr lang="en-US" sz="2000" b="1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b="1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himpunan</a:t>
                </a:r>
                <a:r>
                  <a:rPr lang="en-US" sz="2000" b="1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(Set Cardinality)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adalah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ukuran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himpunan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atau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jumlah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elemen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suatu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himpunan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yang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dinotasikan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 |S|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atau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n(S). </a:t>
                </a:r>
              </a:p>
              <a:p>
                <a:pPr algn="just">
                  <a:lnSpc>
                    <a:spcPct val="107000"/>
                  </a:lnSpc>
                  <a:spcAft>
                    <a:spcPts val="1800"/>
                  </a:spcAft>
                </a:pPr>
                <a:r>
                  <a:rPr lang="en-US" sz="2000" b="1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Multiset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adalah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sekelompok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kejadian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dalam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anggota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himpunan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yang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dipanggil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untuk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suatu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perhitungan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tertentu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Misalnya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(7) dan (7, 7)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adalah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identik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sebagai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himpunan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tetapi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(7) dan </a:t>
                </a:r>
                <a:b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(7, 7)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berbeda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sebagai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multiset,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karena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dalam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kelompok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berbeda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algn="just">
                  <a:lnSpc>
                    <a:spcPct val="107000"/>
                  </a:lnSpc>
                  <a:spcAft>
                    <a:spcPts val="1800"/>
                  </a:spcAft>
                </a:pPr>
                <a:r>
                  <a:rPr lang="en-US" sz="2000" b="1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Himpunan</a:t>
                </a:r>
                <a:r>
                  <a:rPr lang="en-US" sz="20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Bagian (Subset)</a:t>
                </a:r>
                <a:r>
                  <a:rPr lang="en-US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20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Terhadap</a:t>
                </a:r>
                <a:r>
                  <a:rPr lang="en-US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himpunan</a:t>
                </a:r>
                <a:r>
                  <a:rPr lang="en-US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 dan B, </a:t>
                </a:r>
                <a:r>
                  <a:rPr lang="en-US" sz="20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dikatakan</a:t>
                </a:r>
                <a:r>
                  <a:rPr lang="en-US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bahwa</a:t>
                </a:r>
                <a:r>
                  <a:rPr lang="en-US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 </a:t>
                </a:r>
                <a:r>
                  <a:rPr lang="en-US" sz="20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adalah</a:t>
                </a:r>
                <a:r>
                  <a:rPr lang="en-US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himpunan</a:t>
                </a:r>
                <a:r>
                  <a:rPr lang="en-US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bagian</a:t>
                </a:r>
                <a:r>
                  <a:rPr lang="en-US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dari</a:t>
                </a:r>
                <a:r>
                  <a:rPr lang="en-US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B, </a:t>
                </a:r>
                <a:r>
                  <a:rPr lang="en-US" sz="20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jika</a:t>
                </a:r>
                <a:r>
                  <a:rPr lang="en-US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setiap</a:t>
                </a:r>
                <a:r>
                  <a:rPr lang="en-US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anggota</a:t>
                </a:r>
                <a:r>
                  <a:rPr lang="en-US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 </a:t>
                </a:r>
                <a:r>
                  <a:rPr lang="en-US" sz="20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adalah</a:t>
                </a:r>
                <a:r>
                  <a:rPr lang="en-US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anggota</a:t>
                </a:r>
                <a:r>
                  <a:rPr lang="en-US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B, yang </a:t>
                </a:r>
                <a:r>
                  <a:rPr lang="en-US" sz="20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ditulis</a:t>
                </a:r>
                <a:r>
                  <a:rPr lang="en-US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 </a:t>
                </a:r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B. </a:t>
                </a:r>
                <a:r>
                  <a:rPr lang="en-US" sz="20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Notasi</a:t>
                </a:r>
                <a:r>
                  <a:rPr lang="en-US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 </a:t>
                </a:r>
                <a:r>
                  <a:rPr lang="en-US" sz="20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artinya</a:t>
                </a:r>
                <a:r>
                  <a:rPr lang="en-US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/>
                </a:r>
                <a:br>
                  <a:rPr lang="en-US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r>
                  <a:rPr lang="en-US" sz="20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jika</a:t>
                </a:r>
                <a:r>
                  <a:rPr lang="en-US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x </a:t>
                </a:r>
                <a:r>
                  <a:rPr lang="en-US" sz="2000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∈</a:t>
                </a:r>
                <a:r>
                  <a:rPr lang="en-US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 </a:t>
                </a:r>
                <a:r>
                  <a:rPr lang="en-US" sz="20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maka</a:t>
                </a:r>
                <a:r>
                  <a:rPr lang="en-US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x </a:t>
                </a:r>
                <a:r>
                  <a:rPr lang="en-US" sz="2000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∈</a:t>
                </a:r>
                <a:r>
                  <a:rPr lang="en-US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B  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atau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 </a:t>
                </a:r>
                <a:r>
                  <a:rPr lang="en-US" sz="2000" b="1" kern="100" dirty="0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x </a:t>
                </a:r>
                <a:r>
                  <a:rPr lang="en-US" sz="2000" b="1" kern="1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∈</a:t>
                </a:r>
                <a:r>
                  <a:rPr lang="en-US" sz="2000" b="1" kern="100" dirty="0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 </a:t>
                </a:r>
                <a14:m>
                  <m:oMath xmlns:m="http://schemas.openxmlformats.org/officeDocument/2006/math">
                    <m:r>
                      <a:rPr lang="en-US" sz="20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b="1" kern="100" dirty="0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x </a:t>
                </a:r>
                <a:r>
                  <a:rPr lang="en-US" sz="2000" b="1" kern="100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∈</a:t>
                </a:r>
                <a:r>
                  <a:rPr lang="en-US" sz="2000" b="1" kern="100" dirty="0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B   </a:t>
                </a:r>
                <a:endParaRPr lang="en-US" sz="2000" b="1" kern="1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Proper Subset</a:t>
                </a:r>
                <a:r>
                  <a:rPr lang="en-US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 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Himpunan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 proper subset B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jika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 ⊆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 </a:t>
                </a:r>
                <a:r>
                  <a:rPr lang="en-US" sz="20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tetapi</a:t>
                </a:r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B, </a:t>
                </a:r>
                <a:r>
                  <a:rPr lang="en-US" sz="20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ditulis</a:t>
                </a:r>
                <a:r>
                  <a:rPr lang="en-US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</m:oMath>
                </a14:m>
                <a:r>
                  <a:rPr lang="en-US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B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20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69338C-A89C-61BE-F40C-55210F00B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00" y="653471"/>
                <a:ext cx="10236200" cy="4166012"/>
              </a:xfrm>
              <a:prstGeom prst="rect">
                <a:avLst/>
              </a:prstGeom>
              <a:blipFill>
                <a:blip r:embed="rId2"/>
                <a:stretch>
                  <a:fillRect l="-595" t="-585" r="-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B8E1B6D-9D19-482E-A0F5-B53E1EBB439A}"/>
              </a:ext>
            </a:extLst>
          </p:cNvPr>
          <p:cNvSpPr txBox="1"/>
          <p:nvPr/>
        </p:nvSpPr>
        <p:spPr>
          <a:xfrm>
            <a:off x="945901" y="4560568"/>
            <a:ext cx="10268199" cy="1394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Himpunan</a:t>
            </a: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Pangkat</a:t>
            </a: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(Power Set)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Pangkat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himpunan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dinotasikan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P(A)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b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Himpunan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pangkat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himpunan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semua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himpunan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bagian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A. 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ika A=  (0, 1),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maka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himpunan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pangkat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himpunan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semua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pasangan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(2-tuples) yang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elemennya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0 and 1 </a:t>
            </a:r>
            <a:r>
              <a:rPr lang="en-US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yaitu</a:t>
            </a:r>
            <a:r>
              <a:rPr lang="en-US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((0, 0), (0, 1), (1, 0), (1, 1)).</a:t>
            </a:r>
          </a:p>
        </p:txBody>
      </p:sp>
    </p:spTree>
    <p:extLst>
      <p:ext uri="{BB962C8B-B14F-4D97-AF65-F5344CB8AC3E}">
        <p14:creationId xmlns:p14="http://schemas.microsoft.com/office/powerpoint/2010/main" val="3464698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42D39F44-AED4-A33B-9FBD-F727B257C9AB}"/>
                  </a:ext>
                </a:extLst>
              </p:cNvPr>
              <p:cNvSpPr txBox="1"/>
              <p:nvPr/>
            </p:nvSpPr>
            <p:spPr>
              <a:xfrm>
                <a:off x="755650" y="215229"/>
                <a:ext cx="10680700" cy="1963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1200"/>
                  </a:spcAft>
                </a:pPr>
                <a:r>
                  <a:rPr lang="en-US" sz="2400" b="1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Himpunan</a:t>
                </a:r>
                <a:r>
                  <a:rPr lang="en-US" sz="24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1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Sebangun</a:t>
                </a:r>
                <a:r>
                  <a:rPr lang="en-US" sz="24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1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atau</a:t>
                </a:r>
                <a:r>
                  <a:rPr lang="en-US" sz="24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1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Himpunan</a:t>
                </a:r>
                <a:r>
                  <a:rPr lang="en-US" sz="2400" b="1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Sama (Equal Sets)</a:t>
                </a:r>
                <a:r>
                  <a:rPr lang="en-US" sz="2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 Dua </a:t>
                </a:r>
                <a:r>
                  <a:rPr lang="en-US" sz="24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Himpunan</a:t>
                </a:r>
                <a:r>
                  <a:rPr lang="en-US" sz="2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 dan B </a:t>
                </a:r>
                <a:r>
                  <a:rPr lang="en-US" sz="24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dikatakan</a:t>
                </a:r>
                <a:r>
                  <a:rPr lang="en-US" sz="2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sebangun</a:t>
                </a:r>
                <a:r>
                  <a:rPr lang="en-US" sz="24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jika</a:t>
                </a:r>
                <a:r>
                  <a:rPr lang="en-US" sz="24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setiap</a:t>
                </a:r>
                <a:r>
                  <a:rPr lang="en-US" sz="24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elemen</a:t>
                </a:r>
                <a:r>
                  <a:rPr lang="en-US" sz="24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 </a:t>
                </a:r>
                <a:r>
                  <a:rPr lang="en-US" sz="24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merupakan</a:t>
                </a:r>
                <a:r>
                  <a:rPr lang="en-US" sz="24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himpunan</a:t>
                </a:r>
                <a:r>
                  <a:rPr lang="en-US" sz="24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bagian</a:t>
                </a:r>
                <a:r>
                  <a:rPr lang="en-US" sz="24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dari</a:t>
                </a:r>
                <a:r>
                  <a:rPr lang="en-US" sz="24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B.   </a:t>
                </a:r>
                <a:endParaRPr lang="en-US" sz="2400" kern="100" dirty="0" smtClean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1200"/>
                  </a:spcAft>
                </a:pPr>
                <a:r>
                  <a:rPr lang="en-US" sz="2400" b="1" kern="100" dirty="0" smtClean="0">
                    <a:solidFill>
                      <a:srgbClr val="0070C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 </a:t>
                </a:r>
                <a:r>
                  <a:rPr lang="en-US" sz="2400" b="1" kern="100" dirty="0">
                    <a:solidFill>
                      <a:srgbClr val="0070C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= B </a:t>
                </a:r>
                <a:r>
                  <a:rPr lang="en-US" sz="2400" b="1" kern="100" dirty="0" err="1">
                    <a:solidFill>
                      <a:srgbClr val="0070C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jika</a:t>
                </a:r>
                <a:r>
                  <a:rPr lang="en-US" sz="2400" b="1" kern="100" dirty="0">
                    <a:solidFill>
                      <a:srgbClr val="0070C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1" kern="100" dirty="0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⊆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kern="100" dirty="0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 dan B</a:t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⊆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kern="100" dirty="0">
                    <a:solidFill>
                      <a:srgbClr val="0070C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24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2D39F44-AED4-A33B-9FBD-F727B257C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50" y="215229"/>
                <a:ext cx="10680700" cy="1963294"/>
              </a:xfrm>
              <a:prstGeom prst="rect">
                <a:avLst/>
              </a:prstGeom>
              <a:blipFill rotWithShape="1">
                <a:blip r:embed="rId2"/>
                <a:stretch>
                  <a:fillRect l="-913" t="-2174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7BBBF75-DC46-4D79-4EF2-27B9D9D59B5F}"/>
              </a:ext>
            </a:extLst>
          </p:cNvPr>
          <p:cNvSpPr txBox="1"/>
          <p:nvPr/>
        </p:nvSpPr>
        <p:spPr>
          <a:xfrm>
            <a:off x="907801" y="1724677"/>
            <a:ext cx="5340350" cy="2481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fontAlgn="base">
              <a:lnSpc>
                <a:spcPct val="103000"/>
              </a:lnSpc>
              <a:spcAft>
                <a:spcPts val="670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</a:pPr>
            <a:r>
              <a:rPr lang="en-ID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Jika A = { 0, 1 } dan B = { x | x (x – 1) = 0 }, </a:t>
            </a:r>
            <a:r>
              <a:rPr lang="en-ID" sz="2000" u="none" strike="noStrike" kern="1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ID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A = B</a:t>
            </a:r>
          </a:p>
          <a:p>
            <a:pPr marL="342900" lvl="0" indent="-342900" fontAlgn="base">
              <a:lnSpc>
                <a:spcPct val="103000"/>
              </a:lnSpc>
              <a:spcAft>
                <a:spcPts val="605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</a:pPr>
            <a:r>
              <a:rPr lang="en-ID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Jika A = { 3, 5, 8, 5 } dan B = {5, 3, 8 }, </a:t>
            </a:r>
            <a:br>
              <a:rPr lang="en-ID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en-ID" sz="2000" u="none" strike="noStrike" kern="1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ID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A = B</a:t>
            </a:r>
          </a:p>
          <a:p>
            <a:pPr marL="342900" lvl="0" indent="-342900" fontAlgn="base">
              <a:lnSpc>
                <a:spcPct val="103000"/>
              </a:lnSpc>
              <a:spcAft>
                <a:spcPts val="135"/>
              </a:spcAft>
              <a:buClr>
                <a:srgbClr val="000000"/>
              </a:buClr>
              <a:buSzPts val="3200"/>
              <a:buFont typeface="Arial" panose="020B0604020202020204" pitchFamily="34" charset="0"/>
              <a:buChar char="•"/>
            </a:pPr>
            <a:r>
              <a:rPr lang="en-ID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Jika A = { 3, 5, 8, 5 } dan B = {3, 8}, </a:t>
            </a:r>
            <a:r>
              <a:rPr lang="en-ID" sz="2000" u="none" strike="noStrike" kern="1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ID" sz="20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A ≠ B</a:t>
            </a:r>
          </a:p>
          <a:p>
            <a:endParaRPr lang="en-ID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0471929-1944-1F37-3628-F6A6DA29A576}"/>
              </a:ext>
            </a:extLst>
          </p:cNvPr>
          <p:cNvGrpSpPr/>
          <p:nvPr/>
        </p:nvGrpSpPr>
        <p:grpSpPr>
          <a:xfrm>
            <a:off x="6400302" y="1681135"/>
            <a:ext cx="5359400" cy="2098326"/>
            <a:chOff x="0" y="0"/>
            <a:chExt cx="7277126" cy="29337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773E1107-FEE3-0A26-C68E-2E81BAE2FBFF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581400" cy="2933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2E60D520-7A18-F2F3-0B00-65266D1F8A1E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857651" y="0"/>
              <a:ext cx="3419475" cy="291465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2D75C110-0D49-4FE7-B82A-8AEF4B8E951B}"/>
                  </a:ext>
                </a:extLst>
              </p:cNvPr>
              <p:cNvSpPr txBox="1"/>
              <p:nvPr/>
            </p:nvSpPr>
            <p:spPr>
              <a:xfrm>
                <a:off x="755650" y="4163335"/>
                <a:ext cx="7556500" cy="2443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33375" indent="-342900">
                  <a:lnSpc>
                    <a:spcPct val="102000"/>
                  </a:lnSpc>
                  <a:spcAft>
                    <a:spcPts val="375"/>
                  </a:spcAft>
                </a:pPr>
                <a:r>
                  <a:rPr lang="en-ID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Himpunan Lepas </a:t>
                </a:r>
                <a:r>
                  <a:rPr lang="en-ID" sz="24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atau</a:t>
                </a:r>
                <a:r>
                  <a:rPr lang="en-ID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ID" sz="2400" b="1" dirty="0" err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Himpunan</a:t>
                </a:r>
                <a:r>
                  <a:rPr lang="en-ID" sz="24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Disjoin (Disjoint Sets)</a:t>
                </a:r>
              </a:p>
              <a:p>
                <a:pPr>
                  <a:lnSpc>
                    <a:spcPct val="102000"/>
                  </a:lnSpc>
                  <a:spcAft>
                    <a:spcPts val="375"/>
                  </a:spcAft>
                </a:pPr>
                <a:r>
                  <a:rPr lang="en-ID" sz="2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Dua </a:t>
                </a:r>
                <a:r>
                  <a:rPr lang="en-ID" sz="2400" dirty="0" err="1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himpunan</a:t>
                </a:r>
                <a:r>
                  <a:rPr lang="en-ID" sz="2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dan B </a:t>
                </a:r>
                <a:r>
                  <a:rPr lang="en-ID" sz="2400" dirty="0" err="1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dikatakan</a:t>
                </a:r>
                <a:r>
                  <a:rPr lang="en-ID" sz="2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ID" sz="2400" dirty="0" err="1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saling</a:t>
                </a:r>
                <a:r>
                  <a:rPr lang="en-ID" sz="2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ID" sz="2400" dirty="0" err="1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lepas</a:t>
                </a:r>
                <a:r>
                  <a:rPr lang="en-ID" sz="2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en-ID" sz="2400" i="1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disjoint) </a:t>
                </a:r>
                <a:r>
                  <a:rPr lang="en-ID" sz="2400" dirty="0" err="1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jika</a:t>
                </a:r>
                <a:r>
                  <a:rPr lang="en-ID" sz="2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ID" sz="2400" dirty="0" err="1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keduanya</a:t>
                </a:r>
                <a:r>
                  <a:rPr lang="en-ID" sz="24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ID" sz="2400" dirty="0" err="1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tidak</a:t>
                </a:r>
                <a:r>
                  <a:rPr lang="en-ID" sz="2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ID" sz="2400" dirty="0" err="1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memiliki</a:t>
                </a:r>
                <a:r>
                  <a:rPr lang="en-ID" sz="2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ID" sz="2400" dirty="0" err="1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</a:t>
                </a:r>
                <a:r>
                  <a:rPr lang="en-ID" sz="2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yang </a:t>
                </a:r>
                <a:r>
                  <a:rPr lang="en-ID" sz="2400" dirty="0" err="1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sama</a:t>
                </a:r>
                <a:r>
                  <a:rPr lang="en-ID" sz="24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33375" indent="-342900">
                  <a:lnSpc>
                    <a:spcPct val="102000"/>
                  </a:lnSpc>
                  <a:spcAft>
                    <a:spcPts val="375"/>
                  </a:spcAft>
                </a:pPr>
                <a:r>
                  <a:rPr lang="en-ID" sz="2400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Dengan</a:t>
                </a:r>
                <a:r>
                  <a:rPr lang="en-ID" sz="24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kata lain, disjoin A dan B </a:t>
                </a:r>
                <a:r>
                  <a:rPr lang="en-ID" sz="2400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adalah</a:t>
                </a:r>
                <a:r>
                  <a:rPr lang="en-ID" sz="24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ID" sz="2400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himpunan</a:t>
                </a:r>
                <a:r>
                  <a:rPr lang="en-ID" sz="24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ID" sz="2400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kosong</a:t>
                </a:r>
                <a:r>
                  <a:rPr lang="en-ID" sz="2400" dirty="0">
                    <a:solidFill>
                      <a:srgbClr val="0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kern="100" dirty="0">
                    <a:solidFill>
                      <a:srgbClr val="0070C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kern="100" dirty="0">
                    <a:solidFill>
                      <a:srgbClr val="0070C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 =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400" dirty="0"/>
              </a:p>
              <a:p>
                <a:pPr marL="333375" indent="-342900">
                  <a:lnSpc>
                    <a:spcPct val="102000"/>
                  </a:lnSpc>
                  <a:spcAft>
                    <a:spcPts val="375"/>
                  </a:spcAft>
                </a:pPr>
                <a:endParaRPr lang="en-ID" sz="2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75C110-0D49-4FE7-B82A-8AEF4B8E9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50" y="4163335"/>
                <a:ext cx="7556500" cy="2443682"/>
              </a:xfrm>
              <a:prstGeom prst="rect">
                <a:avLst/>
              </a:prstGeom>
              <a:blipFill rotWithShape="1">
                <a:blip r:embed="rId5"/>
                <a:stretch>
                  <a:fillRect l="-1290" t="-2244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91B2544-CF7B-A9B5-3E1F-EB86096E5E2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312150" y="3959533"/>
            <a:ext cx="3560536" cy="223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17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C284CC-9B1C-BF71-75CC-5CEC1430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tx1"/>
                </a:solidFill>
              </a:rPr>
              <a:t>OPERASI HIMPUNAN</a:t>
            </a:r>
            <a:endParaRPr lang="en-ID" sz="48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CDBD66-9F0A-892D-C3E5-D87B54BDB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fontAlgn="base">
              <a:lnSpc>
                <a:spcPct val="107000"/>
              </a:lnSpc>
              <a:spcAft>
                <a:spcPts val="605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ID" sz="2400" u="none" strike="noStrike" kern="1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Irisan</a:t>
            </a:r>
            <a:r>
              <a:rPr lang="en-ID" sz="2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ID" sz="2400" i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intersection</a:t>
            </a:r>
            <a:r>
              <a:rPr lang="en-ID" sz="2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lvl="0" indent="-342900" fontAlgn="base">
              <a:lnSpc>
                <a:spcPct val="102000"/>
              </a:lnSpc>
              <a:spcAft>
                <a:spcPts val="765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ID" sz="2400" u="none" strike="noStrike" kern="1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Gabungan</a:t>
            </a:r>
            <a:r>
              <a:rPr lang="en-ID" sz="2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ID" sz="2400" i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union</a:t>
            </a:r>
            <a:r>
              <a:rPr lang="en-ID" sz="2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lvl="0" indent="-342900" fontAlgn="base">
              <a:lnSpc>
                <a:spcPct val="102000"/>
              </a:lnSpc>
              <a:spcAft>
                <a:spcPts val="765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ID" sz="2400" u="none" strike="noStrike" kern="1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Komplemen</a:t>
            </a:r>
            <a:r>
              <a:rPr lang="en-ID" sz="2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ID" sz="2400" i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complement</a:t>
            </a:r>
            <a:r>
              <a:rPr lang="en-ID" sz="2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lvl="0" indent="-342900" fontAlgn="base">
              <a:lnSpc>
                <a:spcPct val="102000"/>
              </a:lnSpc>
              <a:spcAft>
                <a:spcPts val="76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ID" sz="2400" u="none" strike="noStrike" kern="1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Selisih</a:t>
            </a:r>
            <a:r>
              <a:rPr lang="en-ID" sz="2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ID" sz="2400" i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difference</a:t>
            </a:r>
            <a:r>
              <a:rPr lang="en-ID" sz="2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lvl="0" indent="-342900" fontAlgn="base">
              <a:lnSpc>
                <a:spcPct val="107000"/>
              </a:lnSpc>
              <a:spcAft>
                <a:spcPts val="605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ID" sz="2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Beda </a:t>
            </a:r>
            <a:r>
              <a:rPr lang="en-ID" sz="2400" u="none" strike="noStrike" kern="1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Setangkup</a:t>
            </a:r>
            <a:r>
              <a:rPr lang="en-ID" sz="2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ID" sz="2400" i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Symmetric Difference</a:t>
            </a:r>
            <a:r>
              <a:rPr lang="en-ID" sz="2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lvl="0" indent="-342900" fontAlgn="base">
              <a:lnSpc>
                <a:spcPct val="102000"/>
              </a:lnSpc>
              <a:spcAft>
                <a:spcPts val="375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ID" sz="2400" u="none" strike="noStrike" kern="1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Perkalian</a:t>
            </a:r>
            <a:r>
              <a:rPr lang="en-ID" sz="2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400" u="none" strike="noStrike" kern="1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Kartesian</a:t>
            </a:r>
            <a:r>
              <a:rPr lang="en-ID" sz="2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ID" sz="2400" i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cartesian product</a:t>
            </a:r>
            <a:r>
              <a:rPr lang="en-ID" sz="2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ID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79F30A9-4CFC-ABA9-1AC0-DCE0F450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t>Presentation title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32F57D8-7F7D-CADE-DE76-A6E7CA4EE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514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0F8E84B-D1DD-5081-B18B-61F6665CD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t>Presentation title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0810A23-9B78-4BDD-AD5F-79D84A6C6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F424AA-B167-1000-5FE8-243A5E58D4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16219" y="567328"/>
            <a:ext cx="9377363" cy="693737"/>
          </a:xfrm>
        </p:spPr>
        <p:txBody>
          <a:bodyPr>
            <a:normAutofit/>
          </a:bodyPr>
          <a:lstStyle/>
          <a:p>
            <a:pPr algn="ctr"/>
            <a:r>
              <a:rPr lang="en-ID" sz="3600" b="1" u="none" strike="noStrike" kern="100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Irisan</a:t>
            </a:r>
            <a:r>
              <a:rPr lang="en-ID" sz="36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ID" sz="3600" b="1" i="1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D" sz="3600" b="1" i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ntersection</a:t>
            </a:r>
            <a:r>
              <a:rPr lang="en-ID" sz="36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D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DBA2F85-41F6-6FB0-969D-418A0EC5E8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79473" y="2468100"/>
            <a:ext cx="5176184" cy="466406"/>
          </a:xfrm>
          <a:prstGeom prst="rect">
            <a:avLst/>
          </a:prstGeom>
        </p:spPr>
      </p:pic>
      <p:pic>
        <p:nvPicPr>
          <p:cNvPr id="3073" name="Picture 341">
            <a:extLst>
              <a:ext uri="{FF2B5EF4-FFF2-40B4-BE49-F238E27FC236}">
                <a16:creationId xmlns:a16="http://schemas.microsoft.com/office/drawing/2014/main" xmlns="" id="{E22ED295-878A-AA15-268F-737EDD337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6" t="9449"/>
          <a:stretch/>
        </p:blipFill>
        <p:spPr bwMode="auto">
          <a:xfrm>
            <a:off x="7391400" y="4665945"/>
            <a:ext cx="249718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E9186B06-7216-04B8-379A-6B4C4129F042}"/>
                  </a:ext>
                </a:extLst>
              </p:cNvPr>
              <p:cNvSpPr txBox="1"/>
              <p:nvPr/>
            </p:nvSpPr>
            <p:spPr>
              <a:xfrm>
                <a:off x="950231" y="1453720"/>
                <a:ext cx="10385426" cy="1014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Himpunan</a:t>
                </a:r>
                <a:r>
                  <a:rPr lang="en-US" sz="2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yang </a:t>
                </a:r>
                <a:r>
                  <a:rPr lang="en-US" sz="28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anggotanya</a:t>
                </a:r>
                <a:r>
                  <a:rPr lang="en-US" sz="2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terdiri</a:t>
                </a:r>
                <a:r>
                  <a:rPr lang="en-US" sz="2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dari</a:t>
                </a:r>
                <a:r>
                  <a:rPr lang="en-US" sz="2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elemen-elemen</a:t>
                </a:r>
                <a:r>
                  <a:rPr lang="en-US" sz="2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yang </a:t>
                </a:r>
                <a:r>
                  <a:rPr lang="en-US" sz="28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terkena</a:t>
                </a:r>
                <a:r>
                  <a:rPr lang="en-US" sz="2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kedua</a:t>
                </a:r>
                <a:r>
                  <a:rPr lang="en-US" sz="2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himpunan</a:t>
                </a:r>
                <a:r>
                  <a:rPr lang="en-US" sz="2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2800" kern="1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Dinotasikan</a:t>
                </a:r>
                <a:r>
                  <a:rPr lang="en-US" sz="2800" kern="100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r>
                  <a:rPr lang="en-US" sz="2800" b="1" kern="100" dirty="0">
                    <a:solidFill>
                      <a:srgbClr val="0070C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A∩B </a:t>
                </a:r>
                <a:r>
                  <a:rPr lang="en-US" sz="2800" b="1" kern="100" dirty="0" err="1">
                    <a:solidFill>
                      <a:srgbClr val="0070C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artinya</a:t>
                </a:r>
                <a:r>
                  <a:rPr lang="en-US" sz="2800" b="1" kern="100" dirty="0">
                    <a:solidFill>
                      <a:srgbClr val="0070C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{x : x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1" kern="100" dirty="0">
                    <a:solidFill>
                      <a:srgbClr val="0070C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 dan x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1" kern="100" dirty="0">
                    <a:solidFill>
                      <a:srgbClr val="0070C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B}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186B06-7216-04B8-379A-6B4C4129F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31" y="1453720"/>
                <a:ext cx="10385426" cy="1014380"/>
              </a:xfrm>
              <a:prstGeom prst="rect">
                <a:avLst/>
              </a:prstGeom>
              <a:blipFill rotWithShape="1">
                <a:blip r:embed="rId4"/>
                <a:stretch>
                  <a:fillRect l="-1232" t="-4790" b="-1377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60AB3EE0-0BFF-5215-DEA5-109BD908D5E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40024" y="3601042"/>
            <a:ext cx="2783073" cy="20250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2B8B086-38E8-D16E-7BF8-C20FBEB04EC5}"/>
              </a:ext>
            </a:extLst>
          </p:cNvPr>
          <p:cNvSpPr txBox="1"/>
          <p:nvPr/>
        </p:nvSpPr>
        <p:spPr>
          <a:xfrm>
            <a:off x="4343400" y="3678736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8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Contoh</a:t>
            </a:r>
            <a:r>
              <a:rPr lang="en-US" altLang="en-US" sz="28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8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Jika A = {2, 4, 6, 8, 10} dan B = {4, 10, 14, 18}, </a:t>
            </a:r>
            <a:r>
              <a:rPr lang="en-US" altLang="en-US" sz="28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maka</a:t>
            </a:r>
            <a:endParaRPr lang="en-US" altLang="en-US" sz="28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8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371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loral-Flourish_Win32_CP_v8" id="{BCFB3359-BC8B-4F4E-99DD-822A55018E7C}" vid="{7DF7CEC2-9D9A-40F6-95E4-E2F6E93D6426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828</TotalTime>
  <Words>2117</Words>
  <Application>Microsoft Office PowerPoint</Application>
  <PresentationFormat>Custom</PresentationFormat>
  <Paragraphs>313</Paragraphs>
  <Slides>49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RetrospectVTI</vt:lpstr>
      <vt:lpstr>Office Theme</vt:lpstr>
      <vt:lpstr>1_Office Theme</vt:lpstr>
      <vt:lpstr>Equation</vt:lpstr>
      <vt:lpstr>Induksi Matematika untuk Algortima</vt:lpstr>
      <vt:lpstr>PEMBAHASAN</vt:lpstr>
      <vt:lpstr>HIMPUNAN</vt:lpstr>
      <vt:lpstr>PowerPoint Presentation</vt:lpstr>
      <vt:lpstr>PowerPoint Presentation</vt:lpstr>
      <vt:lpstr>PowerPoint Presentation</vt:lpstr>
      <vt:lpstr>PowerPoint Presentation</vt:lpstr>
      <vt:lpstr>OPERASI HIMPUNAN</vt:lpstr>
      <vt:lpstr>Irisan (Intersection)</vt:lpstr>
      <vt:lpstr>Gabungan (union)</vt:lpstr>
      <vt:lpstr>Komplemen (complement) </vt:lpstr>
      <vt:lpstr>Beda Setangkup (Symmetric Difference) </vt:lpstr>
      <vt:lpstr>Selisih(difference)</vt:lpstr>
      <vt:lpstr>Vektor</vt:lpstr>
      <vt:lpstr>PowerPoint Presentation</vt:lpstr>
      <vt:lpstr>Jenis-Jenis Vektor</vt:lpstr>
      <vt:lpstr>Pengoperasian vektor</vt:lpstr>
      <vt:lpstr>PowerPoint Presentation</vt:lpstr>
      <vt:lpstr>PowerPoint Presentation</vt:lpstr>
      <vt:lpstr>PowerPoint Presentation</vt:lpstr>
      <vt:lpstr>Perkalian Skalar Dua Vektor </vt:lpstr>
      <vt:lpstr>Contoh soal</vt:lpstr>
      <vt:lpstr>PowerPoint Presentation</vt:lpstr>
      <vt:lpstr>Matriks</vt:lpstr>
      <vt:lpstr>1. Pengertian Matriks</vt:lpstr>
      <vt:lpstr>2. Jenis-jenis Matriks</vt:lpstr>
      <vt:lpstr>PowerPoint Presentation</vt:lpstr>
      <vt:lpstr>PowerPoint Presentation</vt:lpstr>
      <vt:lpstr>PowerPoint Presentation</vt:lpstr>
      <vt:lpstr>3. Transpose Matriks</vt:lpstr>
      <vt:lpstr>Aljabar Matriks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Induksi Matematika untuk Algortima</dc:title>
  <dc:creator>Nurholis Seha</dc:creator>
  <cp:lastModifiedBy>Nagata Shaker</cp:lastModifiedBy>
  <cp:revision>20</cp:revision>
  <dcterms:created xsi:type="dcterms:W3CDTF">2024-03-22T01:46:58Z</dcterms:created>
  <dcterms:modified xsi:type="dcterms:W3CDTF">2024-03-23T03:05:07Z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